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56" r:id="rId3"/>
    <p:sldId id="268" r:id="rId4"/>
    <p:sldId id="266" r:id="rId5"/>
    <p:sldId id="264" r:id="rId6"/>
    <p:sldId id="263" r:id="rId7"/>
    <p:sldId id="262" r:id="rId8"/>
    <p:sldId id="258" r:id="rId9"/>
    <p:sldId id="259" r:id="rId10"/>
    <p:sldId id="260"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9" d="100"/>
          <a:sy n="69" d="100"/>
        </p:scale>
        <p:origin x="-768" y="-19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B2D1B42-4964-4137-973C-0D55EAABB6A5}"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246175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2D1B42-4964-4137-973C-0D55EAABB6A5}"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4114592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2D1B42-4964-4137-973C-0D55EAABB6A5}"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1192438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2D1B42-4964-4137-973C-0D55EAABB6A5}"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4075133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2D1B42-4964-4137-973C-0D55EAABB6A5}" type="datetimeFigureOut">
              <a:rPr lang="en-US" smtClean="0"/>
              <a:pPr/>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326650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B2D1B42-4964-4137-973C-0D55EAABB6A5}"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2678802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B2D1B42-4964-4137-973C-0D55EAABB6A5}" type="datetimeFigureOut">
              <a:rPr lang="en-US" smtClean="0"/>
              <a:pPr/>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283694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2D1B42-4964-4137-973C-0D55EAABB6A5}" type="datetimeFigureOut">
              <a:rPr lang="en-US" smtClean="0"/>
              <a:pPr/>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1900352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2D1B42-4964-4137-973C-0D55EAABB6A5}" type="datetimeFigureOut">
              <a:rPr lang="en-US" smtClean="0"/>
              <a:pPr/>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2700249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2D1B42-4964-4137-973C-0D55EAABB6A5}"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291137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B2D1B42-4964-4137-973C-0D55EAABB6A5}" type="datetimeFigureOut">
              <a:rPr lang="en-US" smtClean="0"/>
              <a:pPr/>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3052312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2D1B42-4964-4137-973C-0D55EAABB6A5}" type="datetimeFigureOut">
              <a:rPr lang="en-US" smtClean="0"/>
              <a:pPr/>
              <a:t>10/7/2019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44FF6D-D88A-4B64-9B7C-1963648985B6}" type="slidenum">
              <a:rPr lang="en-US" smtClean="0"/>
              <a:pPr/>
              <a:t>‹#›</a:t>
            </a:fld>
            <a:endParaRPr lang="en-US"/>
          </a:p>
        </p:txBody>
      </p:sp>
    </p:spTree>
    <p:extLst>
      <p:ext uri="{BB962C8B-B14F-4D97-AF65-F5344CB8AC3E}">
        <p14:creationId xmlns="" xmlns:p14="http://schemas.microsoft.com/office/powerpoint/2010/main" val="9116623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1047609" y="3611995"/>
            <a:ext cx="10515600" cy="1325563"/>
          </a:xfrm>
        </p:spPr>
        <p:txBody>
          <a:bodyPr>
            <a:normAutofit/>
          </a:bodyPr>
          <a:lstStyle/>
          <a:p>
            <a:pPr algn="ctr"/>
            <a:r>
              <a:rPr lang="en-US" sz="3600" b="1" dirty="0" smtClean="0">
                <a:solidFill>
                  <a:schemeClr val="bg1"/>
                </a:solidFill>
              </a:rPr>
              <a:t>Download Our app and put your Coins to work</a:t>
            </a:r>
            <a:br>
              <a:rPr lang="en-US" sz="3600" b="1" dirty="0" smtClean="0">
                <a:solidFill>
                  <a:schemeClr val="bg1"/>
                </a:solidFill>
              </a:rPr>
            </a:br>
            <a:r>
              <a:rPr lang="en-US" sz="3600" b="1" dirty="0" smtClean="0">
                <a:solidFill>
                  <a:schemeClr val="bg1"/>
                </a:solidFill>
              </a:rPr>
              <a:t> for </a:t>
            </a:r>
            <a:r>
              <a:rPr lang="en-US" sz="3600" b="1" dirty="0" smtClean="0">
                <a:solidFill>
                  <a:schemeClr val="accent4"/>
                </a:solidFill>
              </a:rPr>
              <a:t>your dreams</a:t>
            </a:r>
            <a:endParaRPr lang="en-US" sz="3600" b="1" dirty="0">
              <a:solidFill>
                <a:schemeClr val="accent4"/>
              </a:solidFill>
            </a:endParaRPr>
          </a:p>
        </p:txBody>
      </p:sp>
    </p:spTree>
    <p:extLst>
      <p:ext uri="{BB962C8B-B14F-4D97-AF65-F5344CB8AC3E}">
        <p14:creationId xmlns="" xmlns:p14="http://schemas.microsoft.com/office/powerpoint/2010/main" val="2234266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p:spPr>
      </p:pic>
      <p:sp>
        <p:nvSpPr>
          <p:cNvPr id="5" name="Title 1"/>
          <p:cNvSpPr txBox="1">
            <a:spLocks noGrp="1"/>
          </p:cNvSpPr>
          <p:nvPr>
            <p:ph type="title"/>
          </p:nvPr>
        </p:nvSpPr>
        <p:spPr>
          <a:xfrm>
            <a:off x="838200" y="309707"/>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Meet &amp; Greets</a:t>
            </a:r>
            <a:endParaRPr lang="en-US" sz="6000" b="1" dirty="0">
              <a:solidFill>
                <a:schemeClr val="accent4"/>
              </a:solidFill>
            </a:endParaRPr>
          </a:p>
        </p:txBody>
      </p:sp>
      <p:sp>
        <p:nvSpPr>
          <p:cNvPr id="6" name="Subtitle 2"/>
          <p:cNvSpPr txBox="1">
            <a:spLocks/>
          </p:cNvSpPr>
          <p:nvPr/>
        </p:nvSpPr>
        <p:spPr>
          <a:xfrm>
            <a:off x="678872" y="1653598"/>
            <a:ext cx="31449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Dubai in January 2020</a:t>
            </a:r>
            <a:endParaRPr lang="en-US" sz="2400" dirty="0">
              <a:solidFill>
                <a:schemeClr val="bg1"/>
              </a:solidFill>
            </a:endParaRPr>
          </a:p>
        </p:txBody>
      </p:sp>
      <p:sp>
        <p:nvSpPr>
          <p:cNvPr id="9" name="Subtitle 2"/>
          <p:cNvSpPr txBox="1">
            <a:spLocks/>
          </p:cNvSpPr>
          <p:nvPr/>
        </p:nvSpPr>
        <p:spPr>
          <a:xfrm>
            <a:off x="4433450" y="1653598"/>
            <a:ext cx="3255819"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Indonesia in March 2020</a:t>
            </a:r>
            <a:endParaRPr lang="en-US" sz="2400" dirty="0">
              <a:solidFill>
                <a:schemeClr val="bg1"/>
              </a:solidFill>
            </a:endParaRPr>
          </a:p>
        </p:txBody>
      </p:sp>
      <p:sp>
        <p:nvSpPr>
          <p:cNvPr id="12" name="Subtitle 2"/>
          <p:cNvSpPr txBox="1">
            <a:spLocks/>
          </p:cNvSpPr>
          <p:nvPr/>
        </p:nvSpPr>
        <p:spPr>
          <a:xfrm>
            <a:off x="8326580" y="1644341"/>
            <a:ext cx="31449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smtClean="0">
                <a:solidFill>
                  <a:schemeClr val="bg1"/>
                </a:solidFill>
              </a:rPr>
              <a:t>Malysisa</a:t>
            </a:r>
            <a:r>
              <a:rPr lang="en-US" sz="2400" dirty="0" smtClean="0">
                <a:solidFill>
                  <a:schemeClr val="bg1"/>
                </a:solidFill>
              </a:rPr>
              <a:t> in June 2020</a:t>
            </a:r>
            <a:endParaRPr lang="en-US" sz="2400" dirty="0">
              <a:solidFill>
                <a:schemeClr val="bg1"/>
              </a:solidFill>
            </a:endParaRPr>
          </a:p>
        </p:txBody>
      </p:sp>
    </p:spTree>
    <p:extLst>
      <p:ext uri="{BB962C8B-B14F-4D97-AF65-F5344CB8AC3E}">
        <p14:creationId xmlns="" xmlns:p14="http://schemas.microsoft.com/office/powerpoint/2010/main" val="2617460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p:spPr>
      </p:pic>
      <p:sp>
        <p:nvSpPr>
          <p:cNvPr id="2" name="Title 1"/>
          <p:cNvSpPr>
            <a:spLocks noGrp="1"/>
          </p:cNvSpPr>
          <p:nvPr>
            <p:ph type="title"/>
          </p:nvPr>
        </p:nvSpPr>
        <p:spPr>
          <a:xfrm>
            <a:off x="727364" y="3428999"/>
            <a:ext cx="10515600" cy="854076"/>
          </a:xfrm>
        </p:spPr>
        <p:txBody>
          <a:bodyPr>
            <a:normAutofit/>
          </a:bodyPr>
          <a:lstStyle/>
          <a:p>
            <a:pPr algn="ctr"/>
            <a:r>
              <a:rPr lang="en-US" sz="3600" dirty="0" smtClean="0">
                <a:solidFill>
                  <a:schemeClr val="bg1"/>
                </a:solidFill>
              </a:rPr>
              <a:t>For Attending this Launch Event…</a:t>
            </a:r>
            <a:endParaRPr lang="en-US" sz="3600" dirty="0">
              <a:solidFill>
                <a:schemeClr val="bg1"/>
              </a:solidFill>
            </a:endParaRPr>
          </a:p>
        </p:txBody>
      </p:sp>
      <p:sp>
        <p:nvSpPr>
          <p:cNvPr id="5" name="Title 1"/>
          <p:cNvSpPr txBox="1">
            <a:spLocks/>
          </p:cNvSpPr>
          <p:nvPr/>
        </p:nvSpPr>
        <p:spPr>
          <a:xfrm>
            <a:off x="727364" y="2664979"/>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Thank you</a:t>
            </a:r>
            <a:endParaRPr lang="en-US" sz="6000" b="1" dirty="0">
              <a:solidFill>
                <a:schemeClr val="accent4"/>
              </a:solidFill>
            </a:endParaRPr>
          </a:p>
        </p:txBody>
      </p:sp>
    </p:spTree>
    <p:extLst>
      <p:ext uri="{BB962C8B-B14F-4D97-AF65-F5344CB8AC3E}">
        <p14:creationId xmlns="" xmlns:p14="http://schemas.microsoft.com/office/powerpoint/2010/main" val="1381354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414754" y="114559"/>
            <a:ext cx="9144000" cy="1126463"/>
          </a:xfrm>
        </p:spPr>
        <p:txBody>
          <a:bodyPr/>
          <a:lstStyle/>
          <a:p>
            <a:r>
              <a:rPr lang="en-US" b="1" dirty="0" smtClean="0">
                <a:solidFill>
                  <a:schemeClr val="accent4"/>
                </a:solidFill>
              </a:rPr>
              <a:t>Our Team</a:t>
            </a:r>
            <a:endParaRPr lang="en-US" b="1" dirty="0">
              <a:solidFill>
                <a:schemeClr val="accent4"/>
              </a:solidFill>
            </a:endParaRPr>
          </a:p>
        </p:txBody>
      </p:sp>
      <p:sp>
        <p:nvSpPr>
          <p:cNvPr id="3" name="Subtitle 2"/>
          <p:cNvSpPr>
            <a:spLocks noGrp="1"/>
          </p:cNvSpPr>
          <p:nvPr>
            <p:ph type="subTitle" idx="1"/>
          </p:nvPr>
        </p:nvSpPr>
        <p:spPr>
          <a:xfrm>
            <a:off x="1179227" y="1141449"/>
            <a:ext cx="9144000" cy="415326"/>
          </a:xfrm>
        </p:spPr>
        <p:txBody>
          <a:bodyPr>
            <a:normAutofit lnSpcReduction="10000"/>
          </a:bodyPr>
          <a:lstStyle/>
          <a:p>
            <a:r>
              <a:rPr lang="en-US" dirty="0" smtClean="0">
                <a:solidFill>
                  <a:schemeClr val="bg1"/>
                </a:solidFill>
              </a:rPr>
              <a:t>Our team </a:t>
            </a:r>
            <a:r>
              <a:rPr lang="en-US" dirty="0" smtClean="0">
                <a:solidFill>
                  <a:schemeClr val="bg1"/>
                </a:solidFill>
              </a:rPr>
              <a:t>have </a:t>
            </a:r>
            <a:r>
              <a:rPr lang="en-US" dirty="0" smtClean="0">
                <a:solidFill>
                  <a:schemeClr val="bg1"/>
                </a:solidFill>
              </a:rPr>
              <a:t>highly experienced </a:t>
            </a:r>
            <a:r>
              <a:rPr lang="en-US" dirty="0" err="1" smtClean="0">
                <a:solidFill>
                  <a:schemeClr val="bg1"/>
                </a:solidFill>
              </a:rPr>
              <a:t>blockchain</a:t>
            </a:r>
            <a:r>
              <a:rPr lang="en-US" dirty="0" smtClean="0">
                <a:solidFill>
                  <a:schemeClr val="bg1"/>
                </a:solidFill>
              </a:rPr>
              <a:t> developers.</a:t>
            </a:r>
            <a:endParaRPr lang="en-US" dirty="0">
              <a:solidFill>
                <a:schemeClr val="bg1"/>
              </a:solidFill>
            </a:endParaRPr>
          </a:p>
        </p:txBody>
      </p:sp>
      <p:sp>
        <p:nvSpPr>
          <p:cNvPr id="7" name="Subtitle 2"/>
          <p:cNvSpPr txBox="1">
            <a:spLocks/>
          </p:cNvSpPr>
          <p:nvPr/>
        </p:nvSpPr>
        <p:spPr>
          <a:xfrm>
            <a:off x="839450" y="2377241"/>
            <a:ext cx="3117954" cy="17300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058" dirty="0" smtClean="0">
                <a:solidFill>
                  <a:schemeClr val="bg1"/>
                </a:solidFill>
              </a:rPr>
              <a:t>Oliver is a multidisciplinary specialist, </a:t>
            </a:r>
            <a:r>
              <a:rPr lang="en-US" sz="1058" dirty="0" err="1" smtClean="0">
                <a:solidFill>
                  <a:schemeClr val="bg1"/>
                </a:solidFill>
              </a:rPr>
              <a:t>cryptocurrency</a:t>
            </a:r>
            <a:r>
              <a:rPr lang="en-US" sz="1058" dirty="0" smtClean="0">
                <a:solidFill>
                  <a:schemeClr val="bg1"/>
                </a:solidFill>
              </a:rPr>
              <a:t> expert and professional advisor.</a:t>
            </a:r>
          </a:p>
          <a:p>
            <a:pPr algn="just"/>
            <a:endParaRPr lang="en-US" sz="1058" dirty="0" smtClean="0">
              <a:solidFill>
                <a:schemeClr val="bg1"/>
              </a:solidFill>
            </a:endParaRPr>
          </a:p>
          <a:p>
            <a:pPr algn="just"/>
            <a:r>
              <a:rPr lang="en-US" sz="1058" dirty="0" smtClean="0">
                <a:solidFill>
                  <a:schemeClr val="bg1"/>
                </a:solidFill>
              </a:rPr>
              <a:t>With over 4 years of experience in the crypto space, Oliver is currently helping startups to achieve success. His experience, skills, critical mind and perfectionism allow him to do his work really well and enjoy the result.</a:t>
            </a:r>
          </a:p>
          <a:p>
            <a:pPr algn="just"/>
            <a:endParaRPr lang="en-US" sz="1058" dirty="0" smtClean="0">
              <a:solidFill>
                <a:schemeClr val="bg1"/>
              </a:solidFill>
            </a:endParaRPr>
          </a:p>
        </p:txBody>
      </p:sp>
      <p:sp>
        <p:nvSpPr>
          <p:cNvPr id="8" name="Subtitle 2"/>
          <p:cNvSpPr txBox="1">
            <a:spLocks/>
          </p:cNvSpPr>
          <p:nvPr/>
        </p:nvSpPr>
        <p:spPr>
          <a:xfrm>
            <a:off x="875546" y="4197347"/>
            <a:ext cx="3117954" cy="173006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b="1" dirty="0" err="1" smtClean="0">
                <a:solidFill>
                  <a:schemeClr val="bg1"/>
                </a:solidFill>
              </a:rPr>
              <a:t>Andrey</a:t>
            </a:r>
            <a:r>
              <a:rPr lang="en-US" sz="1800" b="1" dirty="0" smtClean="0">
                <a:solidFill>
                  <a:schemeClr val="bg1"/>
                </a:solidFill>
              </a:rPr>
              <a:t> advises on:</a:t>
            </a:r>
          </a:p>
          <a:p>
            <a:pPr algn="just"/>
            <a:r>
              <a:rPr lang="en-US" sz="1058" dirty="0" smtClean="0">
                <a:solidFill>
                  <a:schemeClr val="bg1"/>
                </a:solidFill>
              </a:rPr>
              <a:t>         </a:t>
            </a:r>
            <a:r>
              <a:rPr lang="en-US" sz="1058" dirty="0" err="1" smtClean="0">
                <a:solidFill>
                  <a:schemeClr val="bg1"/>
                </a:solidFill>
              </a:rPr>
              <a:t>Cryptocurrency</a:t>
            </a:r>
            <a:r>
              <a:rPr lang="en-US" sz="1058" dirty="0" smtClean="0">
                <a:solidFill>
                  <a:schemeClr val="bg1"/>
                </a:solidFill>
              </a:rPr>
              <a:t> investments</a:t>
            </a:r>
          </a:p>
          <a:p>
            <a:pPr algn="just"/>
            <a:r>
              <a:rPr lang="en-US" sz="1058" dirty="0" smtClean="0">
                <a:solidFill>
                  <a:schemeClr val="bg1"/>
                </a:solidFill>
              </a:rPr>
              <a:t>          Fundraising</a:t>
            </a:r>
          </a:p>
          <a:p>
            <a:pPr algn="just"/>
            <a:r>
              <a:rPr lang="en-US" sz="1058" dirty="0" smtClean="0">
                <a:solidFill>
                  <a:schemeClr val="bg1"/>
                </a:solidFill>
              </a:rPr>
              <a:t>          Operations</a:t>
            </a:r>
          </a:p>
          <a:p>
            <a:pPr algn="just"/>
            <a:r>
              <a:rPr lang="en-US" sz="1058" dirty="0" smtClean="0">
                <a:solidFill>
                  <a:schemeClr val="bg1"/>
                </a:solidFill>
              </a:rPr>
              <a:t>          Marketing strategy</a:t>
            </a:r>
          </a:p>
          <a:p>
            <a:pPr algn="just"/>
            <a:r>
              <a:rPr lang="en-US" sz="1058" dirty="0" smtClean="0">
                <a:solidFill>
                  <a:schemeClr val="bg1"/>
                </a:solidFill>
              </a:rPr>
              <a:t>          Content</a:t>
            </a:r>
          </a:p>
          <a:p>
            <a:pPr algn="just"/>
            <a:r>
              <a:rPr lang="en-US" sz="1058" dirty="0" smtClean="0">
                <a:solidFill>
                  <a:schemeClr val="bg1"/>
                </a:solidFill>
              </a:rPr>
              <a:t>          Usual &amp; IEO listings</a:t>
            </a:r>
          </a:p>
          <a:p>
            <a:pPr algn="just"/>
            <a:endParaRPr lang="en-US" sz="1058" dirty="0" smtClean="0">
              <a:solidFill>
                <a:schemeClr val="bg1"/>
              </a:solidFill>
            </a:endParaRPr>
          </a:p>
        </p:txBody>
      </p:sp>
      <p:sp>
        <p:nvSpPr>
          <p:cNvPr id="9" name="Subtitle 2"/>
          <p:cNvSpPr txBox="1">
            <a:spLocks/>
          </p:cNvSpPr>
          <p:nvPr/>
        </p:nvSpPr>
        <p:spPr>
          <a:xfrm>
            <a:off x="2884818" y="4167465"/>
            <a:ext cx="4574759" cy="126498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b="1" dirty="0" smtClean="0">
                <a:solidFill>
                  <a:schemeClr val="bg1"/>
                </a:solidFill>
              </a:rPr>
              <a:t>Achievements:</a:t>
            </a:r>
          </a:p>
          <a:p>
            <a:pPr algn="just"/>
            <a:r>
              <a:rPr lang="en-US" sz="1050" dirty="0" smtClean="0">
                <a:solidFill>
                  <a:schemeClr val="bg1"/>
                </a:solidFill>
              </a:rPr>
              <a:t>      Member of Alliance of </a:t>
            </a:r>
            <a:r>
              <a:rPr lang="en-US" sz="1050" dirty="0" err="1" smtClean="0">
                <a:solidFill>
                  <a:schemeClr val="bg1"/>
                </a:solidFill>
              </a:rPr>
              <a:t>Blockchain</a:t>
            </a:r>
            <a:r>
              <a:rPr lang="en-US" sz="1050" dirty="0" smtClean="0">
                <a:solidFill>
                  <a:schemeClr val="bg1"/>
                </a:solidFill>
              </a:rPr>
              <a:t> Professionals (ABP)</a:t>
            </a:r>
          </a:p>
          <a:p>
            <a:pPr algn="just"/>
            <a:r>
              <a:rPr lang="en-US" sz="1050" dirty="0" smtClean="0">
                <a:solidFill>
                  <a:schemeClr val="bg1"/>
                </a:solidFill>
              </a:rPr>
              <a:t>      Current advisory portfolio includes 6 startups/companies</a:t>
            </a:r>
          </a:p>
          <a:p>
            <a:pPr algn="just"/>
            <a:r>
              <a:rPr lang="en-US" sz="1050" dirty="0" smtClean="0">
                <a:solidFill>
                  <a:schemeClr val="bg1"/>
                </a:solidFill>
              </a:rPr>
              <a:t>      Experienced Cosmos Decentralized </a:t>
            </a:r>
            <a:r>
              <a:rPr lang="en-US" sz="1050" dirty="0" err="1" smtClean="0">
                <a:solidFill>
                  <a:schemeClr val="bg1"/>
                </a:solidFill>
              </a:rPr>
              <a:t>Blockchain</a:t>
            </a:r>
            <a:r>
              <a:rPr lang="en-US" sz="1050" dirty="0" smtClean="0">
                <a:solidFill>
                  <a:schemeClr val="bg1"/>
                </a:solidFill>
              </a:rPr>
              <a:t> Developer</a:t>
            </a:r>
          </a:p>
        </p:txBody>
      </p:sp>
      <p:sp>
        <p:nvSpPr>
          <p:cNvPr id="10" name="Subtitle 2"/>
          <p:cNvSpPr txBox="1">
            <a:spLocks/>
          </p:cNvSpPr>
          <p:nvPr/>
        </p:nvSpPr>
        <p:spPr>
          <a:xfrm>
            <a:off x="8443407" y="2267912"/>
            <a:ext cx="3117954" cy="22439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058" dirty="0" smtClean="0">
                <a:solidFill>
                  <a:schemeClr val="bg1"/>
                </a:solidFill>
              </a:rPr>
              <a:t>He is Founder and Co-Founder of many tech companies and he supports several well known companies as a board member - including the supervisory board of BNP Paribas </a:t>
            </a:r>
            <a:r>
              <a:rPr lang="en-US" sz="1058" dirty="0" err="1" smtClean="0">
                <a:solidFill>
                  <a:schemeClr val="bg1"/>
                </a:solidFill>
              </a:rPr>
              <a:t>Cardif</a:t>
            </a:r>
            <a:r>
              <a:rPr lang="en-US" sz="1058" dirty="0" smtClean="0">
                <a:solidFill>
                  <a:schemeClr val="bg1"/>
                </a:solidFill>
              </a:rPr>
              <a:t>.</a:t>
            </a:r>
          </a:p>
          <a:p>
            <a:pPr algn="just"/>
            <a:endParaRPr lang="en-US" sz="1058" dirty="0" smtClean="0">
              <a:solidFill>
                <a:schemeClr val="bg1"/>
              </a:solidFill>
            </a:endParaRPr>
          </a:p>
          <a:p>
            <a:pPr algn="just"/>
            <a:r>
              <a:rPr lang="en-US" sz="1058" dirty="0" smtClean="0">
                <a:solidFill>
                  <a:schemeClr val="bg1"/>
                </a:solidFill>
              </a:rPr>
              <a:t>Felix holds degrees in </a:t>
            </a:r>
            <a:r>
              <a:rPr lang="en-US" sz="1058" dirty="0" err="1" smtClean="0">
                <a:solidFill>
                  <a:schemeClr val="bg1"/>
                </a:solidFill>
              </a:rPr>
              <a:t>maths</a:t>
            </a:r>
            <a:r>
              <a:rPr lang="en-US" sz="1058" dirty="0" smtClean="0">
                <a:solidFill>
                  <a:schemeClr val="bg1"/>
                </a:solidFill>
              </a:rPr>
              <a:t>, physics, finance and business from LMU in Munich, University of Wales, University of Nitra and Frankfurt School of Finance and Management. He has the theoretical aptitude to run a bank according to 33 Abs. 2 KWG, a debt collection company according to 10 Abs. 1 RDG and is certified as a rating advisor.</a:t>
            </a:r>
          </a:p>
        </p:txBody>
      </p:sp>
    </p:spTree>
    <p:extLst>
      <p:ext uri="{BB962C8B-B14F-4D97-AF65-F5344CB8AC3E}">
        <p14:creationId xmlns="" xmlns:p14="http://schemas.microsoft.com/office/powerpoint/2010/main" val="1469058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a:prstGeom prst="rect">
            <a:avLst/>
          </a:prstGeom>
        </p:spPr>
      </p:pic>
      <p:sp>
        <p:nvSpPr>
          <p:cNvPr id="5" name="Title 1"/>
          <p:cNvSpPr txBox="1">
            <a:spLocks/>
          </p:cNvSpPr>
          <p:nvPr/>
        </p:nvSpPr>
        <p:spPr>
          <a:xfrm>
            <a:off x="727364" y="2664979"/>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6000" b="1" dirty="0">
              <a:solidFill>
                <a:schemeClr val="accent4"/>
              </a:solidFill>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1317482" y="481013"/>
            <a:ext cx="1772082" cy="1799094"/>
          </a:xfrm>
          <a:prstGeom prst="rect">
            <a:avLst/>
          </a:prstGeom>
          <a:noFill/>
          <a:ln w="9525">
            <a:noFill/>
            <a:miter lim="800000"/>
            <a:headEnd/>
            <a:tailEnd/>
          </a:ln>
        </p:spPr>
      </p:pic>
      <p:sp>
        <p:nvSpPr>
          <p:cNvPr id="7" name="Rectangle 6"/>
          <p:cNvSpPr/>
          <p:nvPr/>
        </p:nvSpPr>
        <p:spPr>
          <a:xfrm>
            <a:off x="1311786" y="2329934"/>
            <a:ext cx="1941557" cy="553998"/>
          </a:xfrm>
          <a:prstGeom prst="rect">
            <a:avLst/>
          </a:prstGeom>
        </p:spPr>
        <p:txBody>
          <a:bodyPr wrap="none">
            <a:spAutoFit/>
          </a:bodyPr>
          <a:lstStyle/>
          <a:p>
            <a:r>
              <a:rPr lang="en-US" dirty="0" err="1" smtClean="0">
                <a:solidFill>
                  <a:schemeClr val="bg1"/>
                </a:solidFill>
                <a:latin typeface="Arial" pitchFamily="34" charset="0"/>
                <a:cs typeface="Arial" pitchFamily="34" charset="0"/>
              </a:rPr>
              <a:t>Jaseer</a:t>
            </a:r>
            <a:r>
              <a:rPr lang="en-US" dirty="0" smtClean="0">
                <a:solidFill>
                  <a:schemeClr val="bg1"/>
                </a:solidFill>
                <a:latin typeface="Arial" pitchFamily="34" charset="0"/>
                <a:cs typeface="Arial" pitchFamily="34" charset="0"/>
              </a:rPr>
              <a:t> </a:t>
            </a:r>
            <a:r>
              <a:rPr lang="en-US" dirty="0" smtClean="0">
                <a:solidFill>
                  <a:schemeClr val="bg1"/>
                </a:solidFill>
                <a:latin typeface="Arial" pitchFamily="34" charset="0"/>
                <a:cs typeface="Arial" pitchFamily="34" charset="0"/>
              </a:rPr>
              <a:t>Hamadan</a:t>
            </a:r>
          </a:p>
          <a:p>
            <a:r>
              <a:rPr lang="en-US" sz="1200" dirty="0" smtClean="0">
                <a:solidFill>
                  <a:schemeClr val="bg1"/>
                </a:solidFill>
                <a:latin typeface="Arial" pitchFamily="34" charset="0"/>
                <a:cs typeface="Arial" pitchFamily="34" charset="0"/>
              </a:rPr>
              <a:t>CEO Of </a:t>
            </a:r>
            <a:r>
              <a:rPr lang="en-US" sz="1200" dirty="0" err="1" smtClean="0">
                <a:solidFill>
                  <a:schemeClr val="bg1"/>
                </a:solidFill>
                <a:latin typeface="Arial" pitchFamily="34" charset="0"/>
                <a:cs typeface="Arial" pitchFamily="34" charset="0"/>
              </a:rPr>
              <a:t>Bitcreek</a:t>
            </a:r>
            <a:r>
              <a:rPr lang="en-US" sz="1200" dirty="0" smtClean="0">
                <a:solidFill>
                  <a:schemeClr val="bg1"/>
                </a:solidFill>
                <a:latin typeface="Arial" pitchFamily="34" charset="0"/>
                <a:cs typeface="Arial" pitchFamily="34" charset="0"/>
              </a:rPr>
              <a:t> Wallet</a:t>
            </a:r>
            <a:endParaRPr lang="en-US" sz="1200" dirty="0">
              <a:latin typeface="Arial" pitchFamily="34" charset="0"/>
              <a:cs typeface="Arial" pitchFamily="34" charset="0"/>
            </a:endParaRPr>
          </a:p>
        </p:txBody>
      </p:sp>
      <p:sp>
        <p:nvSpPr>
          <p:cNvPr id="8" name="Rectangle 7"/>
          <p:cNvSpPr/>
          <p:nvPr/>
        </p:nvSpPr>
        <p:spPr>
          <a:xfrm>
            <a:off x="4918364" y="363325"/>
            <a:ext cx="6096000" cy="5632311"/>
          </a:xfrm>
          <a:prstGeom prst="rect">
            <a:avLst/>
          </a:prstGeom>
        </p:spPr>
        <p:txBody>
          <a:bodyPr>
            <a:spAutoFit/>
          </a:bodyPr>
          <a:lstStyle/>
          <a:p>
            <a:r>
              <a:rPr lang="en-US" b="1" dirty="0" err="1" smtClean="0">
                <a:solidFill>
                  <a:schemeClr val="bg1"/>
                </a:solidFill>
                <a:latin typeface="Agency FB" pitchFamily="34" charset="0"/>
              </a:rPr>
              <a:t>Jaseer</a:t>
            </a:r>
            <a:r>
              <a:rPr lang="en-US" b="1" dirty="0" smtClean="0">
                <a:solidFill>
                  <a:schemeClr val="bg1"/>
                </a:solidFill>
                <a:latin typeface="Agency FB" pitchFamily="34" charset="0"/>
              </a:rPr>
              <a:t> invested </a:t>
            </a:r>
            <a:r>
              <a:rPr lang="en-US" b="1" dirty="0" smtClean="0">
                <a:solidFill>
                  <a:schemeClr val="bg1"/>
                </a:solidFill>
                <a:latin typeface="Agency FB" pitchFamily="34" charset="0"/>
              </a:rPr>
              <a:t>into </a:t>
            </a:r>
            <a:r>
              <a:rPr lang="en-US" b="1" dirty="0" err="1" smtClean="0">
                <a:solidFill>
                  <a:schemeClr val="bg1"/>
                </a:solidFill>
                <a:latin typeface="Agency FB" pitchFamily="34" charset="0"/>
              </a:rPr>
              <a:t>Bitcoin</a:t>
            </a:r>
            <a:r>
              <a:rPr lang="en-US" b="1" dirty="0" smtClean="0">
                <a:solidFill>
                  <a:schemeClr val="bg1"/>
                </a:solidFill>
                <a:latin typeface="Agency FB" pitchFamily="34" charset="0"/>
              </a:rPr>
              <a:t> back in 2015 after finding out about it from a bunch of super smart developer friends.</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r>
              <a:rPr lang="en-US" b="1" dirty="0" smtClean="0">
                <a:solidFill>
                  <a:schemeClr val="bg1"/>
                </a:solidFill>
                <a:latin typeface="Agency FB" pitchFamily="34" charset="0"/>
              </a:rPr>
              <a:t>Ever since then he became increasingly more interested and invested in the </a:t>
            </a:r>
            <a:r>
              <a:rPr lang="en-US" b="1" dirty="0" err="1" smtClean="0">
                <a:solidFill>
                  <a:schemeClr val="bg1"/>
                </a:solidFill>
                <a:latin typeface="Agency FB" pitchFamily="34" charset="0"/>
              </a:rPr>
              <a:t>Blockchain</a:t>
            </a:r>
            <a:r>
              <a:rPr lang="en-US" b="1" dirty="0" smtClean="0">
                <a:solidFill>
                  <a:schemeClr val="bg1"/>
                </a:solidFill>
                <a:latin typeface="Agency FB" pitchFamily="34" charset="0"/>
              </a:rPr>
              <a:t> space.</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r>
              <a:rPr lang="en-US" b="1" dirty="0" smtClean="0">
                <a:solidFill>
                  <a:schemeClr val="bg1"/>
                </a:solidFill>
                <a:latin typeface="Agency FB" pitchFamily="34" charset="0"/>
              </a:rPr>
              <a:t>As a Computer Scientist, </a:t>
            </a:r>
            <a:r>
              <a:rPr lang="en-US" b="1" dirty="0" err="1" smtClean="0">
                <a:solidFill>
                  <a:schemeClr val="bg1"/>
                </a:solidFill>
                <a:latin typeface="Agency FB" pitchFamily="34" charset="0"/>
              </a:rPr>
              <a:t>Jaseer</a:t>
            </a:r>
            <a:r>
              <a:rPr lang="en-US" b="1" dirty="0" smtClean="0">
                <a:solidFill>
                  <a:schemeClr val="bg1"/>
                </a:solidFill>
                <a:latin typeface="Agency FB" pitchFamily="34" charset="0"/>
              </a:rPr>
              <a:t> </a:t>
            </a:r>
            <a:r>
              <a:rPr lang="en-US" b="1" dirty="0" smtClean="0">
                <a:solidFill>
                  <a:schemeClr val="bg1"/>
                </a:solidFill>
                <a:latin typeface="Agency FB" pitchFamily="34" charset="0"/>
              </a:rPr>
              <a:t>took to </a:t>
            </a:r>
            <a:r>
              <a:rPr lang="en-US" b="1" dirty="0" err="1" smtClean="0">
                <a:solidFill>
                  <a:schemeClr val="bg1"/>
                </a:solidFill>
                <a:latin typeface="Agency FB" pitchFamily="34" charset="0"/>
              </a:rPr>
              <a:t>Blockchain</a:t>
            </a:r>
            <a:r>
              <a:rPr lang="en-US" b="1" dirty="0" smtClean="0">
                <a:solidFill>
                  <a:schemeClr val="bg1"/>
                </a:solidFill>
                <a:latin typeface="Agency FB" pitchFamily="34" charset="0"/>
              </a:rPr>
              <a:t> and understanding its proposition naturally.</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r>
              <a:rPr lang="en-US" b="1" dirty="0" smtClean="0">
                <a:solidFill>
                  <a:schemeClr val="bg1"/>
                </a:solidFill>
                <a:latin typeface="Agency FB" pitchFamily="34" charset="0"/>
              </a:rPr>
              <a:t>After further investing into more </a:t>
            </a:r>
            <a:r>
              <a:rPr lang="en-US" b="1" dirty="0" err="1" smtClean="0">
                <a:solidFill>
                  <a:schemeClr val="bg1"/>
                </a:solidFill>
                <a:latin typeface="Agency FB" pitchFamily="34" charset="0"/>
              </a:rPr>
              <a:t>cryptocurrencies</a:t>
            </a:r>
            <a:r>
              <a:rPr lang="en-US" b="1" dirty="0" smtClean="0">
                <a:solidFill>
                  <a:schemeClr val="bg1"/>
                </a:solidFill>
                <a:latin typeface="Agency FB" pitchFamily="34" charset="0"/>
              </a:rPr>
              <a:t> such as </a:t>
            </a:r>
            <a:r>
              <a:rPr lang="en-US" b="1" dirty="0" err="1" smtClean="0">
                <a:solidFill>
                  <a:schemeClr val="bg1"/>
                </a:solidFill>
                <a:latin typeface="Agency FB" pitchFamily="34" charset="0"/>
              </a:rPr>
              <a:t>Ethereum</a:t>
            </a:r>
            <a:r>
              <a:rPr lang="en-US" b="1" dirty="0" smtClean="0">
                <a:solidFill>
                  <a:schemeClr val="bg1"/>
                </a:solidFill>
                <a:latin typeface="Agency FB" pitchFamily="34" charset="0"/>
              </a:rPr>
              <a:t>, Dash, </a:t>
            </a:r>
            <a:r>
              <a:rPr lang="en-US" b="1" dirty="0" err="1" smtClean="0">
                <a:solidFill>
                  <a:schemeClr val="bg1"/>
                </a:solidFill>
                <a:latin typeface="Agency FB" pitchFamily="34" charset="0"/>
              </a:rPr>
              <a:t>Litecoin</a:t>
            </a:r>
            <a:r>
              <a:rPr lang="en-US" b="1" dirty="0" smtClean="0">
                <a:solidFill>
                  <a:schemeClr val="bg1"/>
                </a:solidFill>
                <a:latin typeface="Agency FB" pitchFamily="34" charset="0"/>
              </a:rPr>
              <a:t> and others, </a:t>
            </a:r>
            <a:r>
              <a:rPr lang="en-US" b="1" dirty="0" err="1" smtClean="0">
                <a:solidFill>
                  <a:schemeClr val="bg1"/>
                </a:solidFill>
                <a:latin typeface="Agency FB" pitchFamily="34" charset="0"/>
              </a:rPr>
              <a:t>Jaseer</a:t>
            </a:r>
            <a:r>
              <a:rPr lang="en-US" b="1" dirty="0" smtClean="0">
                <a:solidFill>
                  <a:schemeClr val="bg1"/>
                </a:solidFill>
                <a:latin typeface="Agency FB" pitchFamily="34" charset="0"/>
              </a:rPr>
              <a:t> </a:t>
            </a:r>
            <a:r>
              <a:rPr lang="en-US" b="1" dirty="0" smtClean="0">
                <a:solidFill>
                  <a:schemeClr val="bg1"/>
                </a:solidFill>
                <a:latin typeface="Agency FB" pitchFamily="34" charset="0"/>
              </a:rPr>
              <a:t>got involved even more.</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r>
              <a:rPr lang="en-US" b="1" dirty="0" smtClean="0">
                <a:solidFill>
                  <a:schemeClr val="bg1"/>
                </a:solidFill>
                <a:latin typeface="Agency FB" pitchFamily="34" charset="0"/>
              </a:rPr>
              <a:t>In 2016 </a:t>
            </a:r>
            <a:r>
              <a:rPr lang="en-US" b="1" dirty="0" err="1" smtClean="0">
                <a:solidFill>
                  <a:schemeClr val="bg1"/>
                </a:solidFill>
                <a:latin typeface="Agency FB" pitchFamily="34" charset="0"/>
              </a:rPr>
              <a:t>Jaseer</a:t>
            </a:r>
            <a:r>
              <a:rPr lang="en-US" b="1" dirty="0" smtClean="0">
                <a:solidFill>
                  <a:schemeClr val="bg1"/>
                </a:solidFill>
                <a:latin typeface="Agency FB" pitchFamily="34" charset="0"/>
              </a:rPr>
              <a:t> </a:t>
            </a:r>
            <a:r>
              <a:rPr lang="en-US" b="1" dirty="0" smtClean="0">
                <a:solidFill>
                  <a:schemeClr val="bg1"/>
                </a:solidFill>
                <a:latin typeface="Agency FB" pitchFamily="34" charset="0"/>
              </a:rPr>
              <a:t>started presenting actively about the future of </a:t>
            </a:r>
            <a:r>
              <a:rPr lang="en-US" b="1" dirty="0" err="1" smtClean="0">
                <a:solidFill>
                  <a:schemeClr val="bg1"/>
                </a:solidFill>
                <a:latin typeface="Agency FB" pitchFamily="34" charset="0"/>
              </a:rPr>
              <a:t>fintech</a:t>
            </a:r>
            <a:r>
              <a:rPr lang="en-US" b="1" dirty="0" smtClean="0">
                <a:solidFill>
                  <a:schemeClr val="bg1"/>
                </a:solidFill>
                <a:latin typeface="Agency FB" pitchFamily="34" charset="0"/>
              </a:rPr>
              <a:t> and predicting where the world will head with regards to </a:t>
            </a:r>
            <a:r>
              <a:rPr lang="en-US" b="1" dirty="0" err="1" smtClean="0">
                <a:solidFill>
                  <a:schemeClr val="bg1"/>
                </a:solidFill>
                <a:latin typeface="Agency FB" pitchFamily="34" charset="0"/>
              </a:rPr>
              <a:t>FinTech</a:t>
            </a:r>
            <a:r>
              <a:rPr lang="en-US" b="1" dirty="0" smtClean="0">
                <a:solidFill>
                  <a:schemeClr val="bg1"/>
                </a:solidFill>
                <a:latin typeface="Agency FB" pitchFamily="34" charset="0"/>
              </a:rPr>
              <a:t>.</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r>
              <a:rPr lang="en-US" b="1" dirty="0" smtClean="0">
                <a:solidFill>
                  <a:schemeClr val="bg1"/>
                </a:solidFill>
                <a:latin typeface="Agency FB" pitchFamily="34" charset="0"/>
              </a:rPr>
              <a:t>With a heavy experience of designing global award winning </a:t>
            </a:r>
            <a:r>
              <a:rPr lang="en-US" b="1" dirty="0" err="1" smtClean="0">
                <a:solidFill>
                  <a:schemeClr val="bg1"/>
                </a:solidFill>
                <a:latin typeface="Agency FB" pitchFamily="34" charset="0"/>
              </a:rPr>
              <a:t>fintech</a:t>
            </a:r>
            <a:r>
              <a:rPr lang="en-US" b="1" dirty="0" smtClean="0">
                <a:solidFill>
                  <a:schemeClr val="bg1"/>
                </a:solidFill>
                <a:latin typeface="Agency FB" pitchFamily="34" charset="0"/>
              </a:rPr>
              <a:t> systems for Amex, HSBC and Lloyd's Bank, Jason moved onto designing trading platforms too.</a:t>
            </a:r>
            <a:br>
              <a:rPr lang="en-US" b="1" dirty="0" smtClean="0">
                <a:solidFill>
                  <a:schemeClr val="bg1"/>
                </a:solidFill>
                <a:latin typeface="Agency FB" pitchFamily="34" charset="0"/>
              </a:rPr>
            </a:br>
            <a:r>
              <a:rPr lang="en-US" b="1" dirty="0" smtClean="0">
                <a:solidFill>
                  <a:schemeClr val="bg1"/>
                </a:solidFill>
                <a:latin typeface="Agency FB" pitchFamily="34" charset="0"/>
              </a:rPr>
              <a:t/>
            </a:r>
            <a:br>
              <a:rPr lang="en-US" b="1" dirty="0" smtClean="0">
                <a:solidFill>
                  <a:schemeClr val="bg1"/>
                </a:solidFill>
                <a:latin typeface="Agency FB" pitchFamily="34" charset="0"/>
              </a:rPr>
            </a:br>
            <a:endParaRPr lang="en-US" b="1" dirty="0">
              <a:solidFill>
                <a:schemeClr val="bg1"/>
              </a:solidFill>
              <a:latin typeface="Agency FB" pitchFamily="34" charset="0"/>
            </a:endParaRPr>
          </a:p>
        </p:txBody>
      </p:sp>
    </p:spTree>
    <p:extLst>
      <p:ext uri="{BB962C8B-B14F-4D97-AF65-F5344CB8AC3E}">
        <p14:creationId xmlns="" xmlns:p14="http://schemas.microsoft.com/office/powerpoint/2010/main" val="1381354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1"/>
          </a:xfrm>
        </p:spPr>
      </p:pic>
      <p:sp>
        <p:nvSpPr>
          <p:cNvPr id="5" name="Title 1"/>
          <p:cNvSpPr txBox="1">
            <a:spLocks/>
          </p:cNvSpPr>
          <p:nvPr/>
        </p:nvSpPr>
        <p:spPr>
          <a:xfrm>
            <a:off x="991322" y="254578"/>
            <a:ext cx="10515600" cy="9507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err="1" smtClean="0">
                <a:solidFill>
                  <a:schemeClr val="accent4"/>
                </a:solidFill>
              </a:rPr>
              <a:t>Bitcreek</a:t>
            </a:r>
            <a:r>
              <a:rPr lang="en-US" sz="6000" b="1" dirty="0" smtClean="0">
                <a:solidFill>
                  <a:schemeClr val="accent4"/>
                </a:solidFill>
              </a:rPr>
              <a:t> Wallet Platform</a:t>
            </a:r>
            <a:endParaRPr lang="en-US" sz="6000" b="1" dirty="0">
              <a:solidFill>
                <a:schemeClr val="accent4"/>
              </a:solidFill>
            </a:endParaRPr>
          </a:p>
        </p:txBody>
      </p:sp>
      <p:sp>
        <p:nvSpPr>
          <p:cNvPr id="6" name="Subtitle 2"/>
          <p:cNvSpPr txBox="1">
            <a:spLocks/>
          </p:cNvSpPr>
          <p:nvPr/>
        </p:nvSpPr>
        <p:spPr>
          <a:xfrm>
            <a:off x="332509" y="1712771"/>
            <a:ext cx="3574473" cy="7062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Store Hold &amp; Earn </a:t>
            </a:r>
            <a:r>
              <a:rPr lang="en-US" sz="2000" dirty="0" err="1" smtClean="0">
                <a:solidFill>
                  <a:schemeClr val="bg1"/>
                </a:solidFill>
              </a:rPr>
              <a:t>Bitcreek</a:t>
            </a:r>
            <a:endParaRPr lang="en-US" sz="2000" dirty="0" smtClean="0">
              <a:solidFill>
                <a:schemeClr val="bg1"/>
              </a:solidFill>
            </a:endParaRPr>
          </a:p>
          <a:p>
            <a:pPr marL="0" indent="0" algn="ctr">
              <a:lnSpc>
                <a:spcPct val="50000"/>
              </a:lnSpc>
              <a:buNone/>
            </a:pPr>
            <a:r>
              <a:rPr lang="en-US" sz="2000" dirty="0" smtClean="0">
                <a:solidFill>
                  <a:schemeClr val="bg1"/>
                </a:solidFill>
              </a:rPr>
              <a:t>Tokens (BCWT)</a:t>
            </a:r>
            <a:endParaRPr lang="en-US" sz="2000" dirty="0">
              <a:solidFill>
                <a:schemeClr val="bg1"/>
              </a:solidFill>
            </a:endParaRPr>
          </a:p>
        </p:txBody>
      </p:sp>
      <p:sp>
        <p:nvSpPr>
          <p:cNvPr id="7" name="Subtitle 2"/>
          <p:cNvSpPr txBox="1">
            <a:spLocks/>
          </p:cNvSpPr>
          <p:nvPr/>
        </p:nvSpPr>
        <p:spPr>
          <a:xfrm>
            <a:off x="8323118" y="1612323"/>
            <a:ext cx="3449782" cy="8869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AI Trading BOT </a:t>
            </a:r>
          </a:p>
          <a:p>
            <a:pPr marL="0" indent="0" algn="ctr">
              <a:lnSpc>
                <a:spcPct val="50000"/>
              </a:lnSpc>
              <a:buNone/>
            </a:pPr>
            <a:r>
              <a:rPr lang="en-US" sz="2000" dirty="0" smtClean="0">
                <a:solidFill>
                  <a:schemeClr val="bg1"/>
                </a:solidFill>
              </a:rPr>
              <a:t>Integrated with World's </a:t>
            </a:r>
          </a:p>
          <a:p>
            <a:pPr marL="0" indent="0" algn="ctr">
              <a:lnSpc>
                <a:spcPct val="50000"/>
              </a:lnSpc>
              <a:buNone/>
            </a:pPr>
            <a:r>
              <a:rPr lang="en-US" sz="2000" dirty="0" smtClean="0">
                <a:solidFill>
                  <a:schemeClr val="bg1"/>
                </a:solidFill>
              </a:rPr>
              <a:t>Top Exchanges</a:t>
            </a:r>
            <a:endParaRPr lang="en-US" sz="2000" dirty="0">
              <a:solidFill>
                <a:schemeClr val="bg1"/>
              </a:solidFill>
            </a:endParaRPr>
          </a:p>
        </p:txBody>
      </p:sp>
      <p:sp>
        <p:nvSpPr>
          <p:cNvPr id="8" name="Subtitle 2"/>
          <p:cNvSpPr txBox="1">
            <a:spLocks/>
          </p:cNvSpPr>
          <p:nvPr/>
        </p:nvSpPr>
        <p:spPr>
          <a:xfrm>
            <a:off x="0" y="3352957"/>
            <a:ext cx="2888672" cy="967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DEX with COSMOS </a:t>
            </a:r>
          </a:p>
          <a:p>
            <a:pPr marL="0" indent="0" algn="ctr">
              <a:lnSpc>
                <a:spcPct val="50000"/>
              </a:lnSpc>
              <a:buNone/>
            </a:pPr>
            <a:r>
              <a:rPr lang="en-US" sz="2000" dirty="0" smtClean="0">
                <a:solidFill>
                  <a:schemeClr val="bg1"/>
                </a:solidFill>
              </a:rPr>
              <a:t>Network Like </a:t>
            </a:r>
            <a:r>
              <a:rPr lang="en-US" sz="2000" dirty="0" err="1" smtClean="0">
                <a:solidFill>
                  <a:schemeClr val="bg1"/>
                </a:solidFill>
              </a:rPr>
              <a:t>Binance</a:t>
            </a:r>
            <a:r>
              <a:rPr lang="en-US" sz="2000" dirty="0" smtClean="0">
                <a:solidFill>
                  <a:schemeClr val="bg1"/>
                </a:solidFill>
              </a:rPr>
              <a:t> </a:t>
            </a:r>
          </a:p>
          <a:p>
            <a:pPr marL="0" indent="0" algn="ctr">
              <a:lnSpc>
                <a:spcPct val="50000"/>
              </a:lnSpc>
              <a:buNone/>
            </a:pPr>
            <a:r>
              <a:rPr lang="en-US" sz="2000" dirty="0" smtClean="0">
                <a:solidFill>
                  <a:schemeClr val="bg1"/>
                </a:solidFill>
              </a:rPr>
              <a:t>DEX</a:t>
            </a:r>
            <a:endParaRPr lang="en-US" sz="2000" dirty="0">
              <a:solidFill>
                <a:schemeClr val="bg1"/>
              </a:solidFill>
            </a:endParaRPr>
          </a:p>
        </p:txBody>
      </p:sp>
      <p:sp>
        <p:nvSpPr>
          <p:cNvPr id="11" name="Subtitle 2"/>
          <p:cNvSpPr txBox="1">
            <a:spLocks/>
          </p:cNvSpPr>
          <p:nvPr/>
        </p:nvSpPr>
        <p:spPr>
          <a:xfrm>
            <a:off x="9428019" y="3539406"/>
            <a:ext cx="2445326" cy="29716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OTC Trading</a:t>
            </a:r>
          </a:p>
        </p:txBody>
      </p:sp>
      <p:sp>
        <p:nvSpPr>
          <p:cNvPr id="12" name="Subtitle 2"/>
          <p:cNvSpPr txBox="1">
            <a:spLocks/>
          </p:cNvSpPr>
          <p:nvPr/>
        </p:nvSpPr>
        <p:spPr>
          <a:xfrm>
            <a:off x="8423563" y="4988226"/>
            <a:ext cx="3449782" cy="7876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Air Ticketing With</a:t>
            </a:r>
          </a:p>
          <a:p>
            <a:pPr marL="0" indent="0" algn="ctr">
              <a:lnSpc>
                <a:spcPct val="50000"/>
              </a:lnSpc>
              <a:buNone/>
            </a:pPr>
            <a:r>
              <a:rPr lang="en-US" sz="2000" dirty="0" smtClean="0">
                <a:solidFill>
                  <a:schemeClr val="bg1"/>
                </a:solidFill>
              </a:rPr>
              <a:t> Complete GDS services </a:t>
            </a:r>
          </a:p>
          <a:p>
            <a:pPr marL="0" indent="0" algn="ctr">
              <a:lnSpc>
                <a:spcPct val="50000"/>
              </a:lnSpc>
              <a:buNone/>
            </a:pPr>
            <a:r>
              <a:rPr lang="en-US" sz="2000" dirty="0" smtClean="0">
                <a:solidFill>
                  <a:schemeClr val="bg1"/>
                </a:solidFill>
              </a:rPr>
              <a:t>(</a:t>
            </a:r>
            <a:r>
              <a:rPr lang="en-US" sz="2000" dirty="0" err="1" smtClean="0">
                <a:solidFill>
                  <a:schemeClr val="bg1"/>
                </a:solidFill>
              </a:rPr>
              <a:t>Hotels,Taxis</a:t>
            </a:r>
            <a:r>
              <a:rPr lang="en-US" sz="2000" dirty="0" smtClean="0">
                <a:solidFill>
                  <a:schemeClr val="bg1"/>
                </a:solidFill>
              </a:rPr>
              <a:t>)</a:t>
            </a:r>
            <a:endParaRPr lang="en-US" sz="2000" dirty="0">
              <a:solidFill>
                <a:schemeClr val="bg1"/>
              </a:solidFill>
            </a:endParaRPr>
          </a:p>
        </p:txBody>
      </p:sp>
      <p:sp>
        <p:nvSpPr>
          <p:cNvPr id="13" name="Subtitle 2"/>
          <p:cNvSpPr txBox="1">
            <a:spLocks/>
          </p:cNvSpPr>
          <p:nvPr/>
        </p:nvSpPr>
        <p:spPr>
          <a:xfrm>
            <a:off x="332509" y="5043645"/>
            <a:ext cx="3449782" cy="67684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2000" dirty="0" smtClean="0">
                <a:solidFill>
                  <a:schemeClr val="bg1"/>
                </a:solidFill>
              </a:rPr>
              <a:t>POS ecommerce </a:t>
            </a:r>
          </a:p>
          <a:p>
            <a:pPr marL="0" indent="0" algn="ctr">
              <a:lnSpc>
                <a:spcPct val="50000"/>
              </a:lnSpc>
              <a:buNone/>
            </a:pPr>
            <a:r>
              <a:rPr lang="en-US" sz="2000" dirty="0" smtClean="0">
                <a:solidFill>
                  <a:schemeClr val="bg1"/>
                </a:solidFill>
              </a:rPr>
              <a:t>Implementation</a:t>
            </a:r>
            <a:endParaRPr lang="en-US" sz="2000" dirty="0">
              <a:solidFill>
                <a:schemeClr val="bg1"/>
              </a:solidFill>
            </a:endParaRPr>
          </a:p>
        </p:txBody>
      </p:sp>
    </p:spTree>
    <p:extLst>
      <p:ext uri="{BB962C8B-B14F-4D97-AF65-F5344CB8AC3E}">
        <p14:creationId xmlns="" xmlns:p14="http://schemas.microsoft.com/office/powerpoint/2010/main" val="295877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p:spPr>
      </p:pic>
      <p:sp>
        <p:nvSpPr>
          <p:cNvPr id="5" name="Title 1"/>
          <p:cNvSpPr txBox="1">
            <a:spLocks/>
          </p:cNvSpPr>
          <p:nvPr/>
        </p:nvSpPr>
        <p:spPr>
          <a:xfrm>
            <a:off x="838200" y="309707"/>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Compensation Plan</a:t>
            </a:r>
            <a:endParaRPr lang="en-US" sz="6000" b="1" dirty="0">
              <a:solidFill>
                <a:schemeClr val="accent4"/>
              </a:solidFill>
            </a:endParaRPr>
          </a:p>
        </p:txBody>
      </p:sp>
      <p:sp>
        <p:nvSpPr>
          <p:cNvPr id="6" name="Subtitle 2"/>
          <p:cNvSpPr txBox="1">
            <a:spLocks/>
          </p:cNvSpPr>
          <p:nvPr/>
        </p:nvSpPr>
        <p:spPr>
          <a:xfrm>
            <a:off x="1953492" y="3013673"/>
            <a:ext cx="2466108" cy="519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accent4"/>
                </a:solidFill>
              </a:rPr>
              <a:t>Passive Rewards</a:t>
            </a:r>
            <a:endParaRPr lang="en-US" sz="2400" dirty="0">
              <a:solidFill>
                <a:schemeClr val="accent4"/>
              </a:solidFill>
            </a:endParaRPr>
          </a:p>
        </p:txBody>
      </p:sp>
      <p:sp>
        <p:nvSpPr>
          <p:cNvPr id="7" name="Subtitle 2"/>
          <p:cNvSpPr txBox="1">
            <a:spLocks/>
          </p:cNvSpPr>
          <p:nvPr/>
        </p:nvSpPr>
        <p:spPr>
          <a:xfrm>
            <a:off x="5043056" y="3013673"/>
            <a:ext cx="2466108" cy="519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accent4"/>
                </a:solidFill>
              </a:rPr>
              <a:t>Referral Rewards</a:t>
            </a:r>
            <a:endParaRPr lang="en-US" sz="2400" dirty="0">
              <a:solidFill>
                <a:schemeClr val="accent4"/>
              </a:solidFill>
            </a:endParaRPr>
          </a:p>
        </p:txBody>
      </p:sp>
      <p:sp>
        <p:nvSpPr>
          <p:cNvPr id="8" name="Subtitle 2"/>
          <p:cNvSpPr txBox="1">
            <a:spLocks/>
          </p:cNvSpPr>
          <p:nvPr/>
        </p:nvSpPr>
        <p:spPr>
          <a:xfrm>
            <a:off x="8132620" y="3013673"/>
            <a:ext cx="2576944" cy="51923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40000"/>
              </a:lnSpc>
              <a:buNone/>
            </a:pPr>
            <a:r>
              <a:rPr lang="en-US" sz="2400" dirty="0" smtClean="0">
                <a:solidFill>
                  <a:schemeClr val="accent4"/>
                </a:solidFill>
              </a:rPr>
              <a:t>Community </a:t>
            </a:r>
          </a:p>
          <a:p>
            <a:pPr marL="0" indent="0" algn="ctr">
              <a:lnSpc>
                <a:spcPct val="40000"/>
              </a:lnSpc>
              <a:buNone/>
            </a:pPr>
            <a:r>
              <a:rPr lang="en-US" sz="2400" dirty="0" smtClean="0">
                <a:solidFill>
                  <a:schemeClr val="accent4"/>
                </a:solidFill>
              </a:rPr>
              <a:t>Rewards</a:t>
            </a:r>
            <a:endParaRPr lang="en-US" sz="2400" dirty="0">
              <a:solidFill>
                <a:schemeClr val="accent4"/>
              </a:solidFill>
            </a:endParaRPr>
          </a:p>
        </p:txBody>
      </p:sp>
      <p:sp>
        <p:nvSpPr>
          <p:cNvPr id="9" name="Subtitle 2"/>
          <p:cNvSpPr txBox="1">
            <a:spLocks/>
          </p:cNvSpPr>
          <p:nvPr/>
        </p:nvSpPr>
        <p:spPr>
          <a:xfrm>
            <a:off x="2854037" y="2251673"/>
            <a:ext cx="665018" cy="422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solidFill>
                  <a:schemeClr val="bg1"/>
                </a:solidFill>
              </a:rPr>
              <a:t>01</a:t>
            </a:r>
            <a:endParaRPr lang="en-US" sz="2400" b="1" dirty="0">
              <a:solidFill>
                <a:schemeClr val="bg1"/>
              </a:solidFill>
            </a:endParaRPr>
          </a:p>
        </p:txBody>
      </p:sp>
      <p:sp>
        <p:nvSpPr>
          <p:cNvPr id="10" name="Subtitle 2"/>
          <p:cNvSpPr txBox="1">
            <a:spLocks/>
          </p:cNvSpPr>
          <p:nvPr/>
        </p:nvSpPr>
        <p:spPr>
          <a:xfrm>
            <a:off x="6040583" y="2251673"/>
            <a:ext cx="665018" cy="422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solidFill>
                  <a:schemeClr val="bg1"/>
                </a:solidFill>
              </a:rPr>
              <a:t>02</a:t>
            </a:r>
            <a:endParaRPr lang="en-US" sz="2400" b="1" dirty="0">
              <a:solidFill>
                <a:schemeClr val="bg1"/>
              </a:solidFill>
            </a:endParaRPr>
          </a:p>
        </p:txBody>
      </p:sp>
      <p:sp>
        <p:nvSpPr>
          <p:cNvPr id="11" name="Subtitle 2"/>
          <p:cNvSpPr txBox="1">
            <a:spLocks/>
          </p:cNvSpPr>
          <p:nvPr/>
        </p:nvSpPr>
        <p:spPr>
          <a:xfrm>
            <a:off x="9116291" y="2251673"/>
            <a:ext cx="665018" cy="42225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smtClean="0">
                <a:solidFill>
                  <a:schemeClr val="bg1"/>
                </a:solidFill>
              </a:rPr>
              <a:t>03</a:t>
            </a:r>
            <a:endParaRPr lang="en-US" sz="2400" b="1" dirty="0">
              <a:solidFill>
                <a:schemeClr val="bg1"/>
              </a:solidFill>
            </a:endParaRPr>
          </a:p>
        </p:txBody>
      </p:sp>
      <p:sp>
        <p:nvSpPr>
          <p:cNvPr id="12" name="Subtitle 2"/>
          <p:cNvSpPr txBox="1">
            <a:spLocks/>
          </p:cNvSpPr>
          <p:nvPr/>
        </p:nvSpPr>
        <p:spPr>
          <a:xfrm>
            <a:off x="1511740" y="1086163"/>
            <a:ext cx="9144000"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err="1" smtClean="0">
                <a:solidFill>
                  <a:schemeClr val="bg1"/>
                </a:solidFill>
              </a:rPr>
              <a:t>Bitcreek</a:t>
            </a:r>
            <a:r>
              <a:rPr lang="en-US" sz="2400" dirty="0" smtClean="0">
                <a:solidFill>
                  <a:schemeClr val="bg1"/>
                </a:solidFill>
              </a:rPr>
              <a:t> Offer Three Types of Rewards:</a:t>
            </a:r>
            <a:endParaRPr lang="en-US" sz="2400" dirty="0">
              <a:solidFill>
                <a:schemeClr val="bg1"/>
              </a:solidFill>
            </a:endParaRPr>
          </a:p>
        </p:txBody>
      </p:sp>
    </p:spTree>
    <p:extLst>
      <p:ext uri="{BB962C8B-B14F-4D97-AF65-F5344CB8AC3E}">
        <p14:creationId xmlns="" xmlns:p14="http://schemas.microsoft.com/office/powerpoint/2010/main" val="3497331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1"/>
          </a:xfrm>
        </p:spPr>
      </p:pic>
      <p:sp>
        <p:nvSpPr>
          <p:cNvPr id="2" name="Title 1"/>
          <p:cNvSpPr>
            <a:spLocks noGrp="1"/>
          </p:cNvSpPr>
          <p:nvPr>
            <p:ph type="title"/>
          </p:nvPr>
        </p:nvSpPr>
        <p:spPr>
          <a:xfrm>
            <a:off x="471055" y="3505201"/>
            <a:ext cx="10882745" cy="2382982"/>
          </a:xfrm>
        </p:spPr>
        <p:txBody>
          <a:bodyPr>
            <a:normAutofit/>
          </a:bodyPr>
          <a:lstStyle/>
          <a:p>
            <a:pPr algn="ctr"/>
            <a:r>
              <a:rPr lang="en-US" sz="7300" b="1" dirty="0" smtClean="0">
                <a:solidFill>
                  <a:schemeClr val="accent4"/>
                </a:solidFill>
              </a:rPr>
              <a:t>Example:</a:t>
            </a:r>
            <a:r>
              <a:rPr lang="en-US" dirty="0" smtClean="0"/>
              <a:t> </a:t>
            </a:r>
            <a:br>
              <a:rPr lang="en-US" dirty="0" smtClean="0"/>
            </a:br>
            <a:r>
              <a:rPr lang="en-US" sz="2700" dirty="0" smtClean="0">
                <a:solidFill>
                  <a:schemeClr val="bg1"/>
                </a:solidFill>
              </a:rPr>
              <a:t>Holding 1000$ worth of Coin will earn you 10$ worth of BCWT Tokens </a:t>
            </a:r>
            <a:br>
              <a:rPr lang="en-US" sz="2700" dirty="0" smtClean="0">
                <a:solidFill>
                  <a:schemeClr val="bg1"/>
                </a:solidFill>
              </a:rPr>
            </a:br>
            <a:r>
              <a:rPr lang="en-US" sz="2700" dirty="0" smtClean="0">
                <a:solidFill>
                  <a:schemeClr val="bg1"/>
                </a:solidFill>
              </a:rPr>
              <a:t>which you can exchange or hold for more gains.</a:t>
            </a:r>
            <a:endParaRPr lang="en-US" sz="2700" dirty="0">
              <a:solidFill>
                <a:schemeClr val="bg1"/>
              </a:solidFill>
            </a:endParaRPr>
          </a:p>
        </p:txBody>
      </p:sp>
      <p:sp>
        <p:nvSpPr>
          <p:cNvPr id="5" name="Title 1"/>
          <p:cNvSpPr txBox="1">
            <a:spLocks/>
          </p:cNvSpPr>
          <p:nvPr/>
        </p:nvSpPr>
        <p:spPr>
          <a:xfrm>
            <a:off x="838200" y="309707"/>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Passive Rewards:</a:t>
            </a:r>
            <a:endParaRPr lang="en-US" sz="6000" b="1" dirty="0">
              <a:solidFill>
                <a:schemeClr val="accent4"/>
              </a:solidFill>
            </a:endParaRPr>
          </a:p>
        </p:txBody>
      </p:sp>
      <p:sp>
        <p:nvSpPr>
          <p:cNvPr id="6" name="Title 1"/>
          <p:cNvSpPr txBox="1">
            <a:spLocks/>
          </p:cNvSpPr>
          <p:nvPr/>
        </p:nvSpPr>
        <p:spPr>
          <a:xfrm>
            <a:off x="471055" y="1510145"/>
            <a:ext cx="10882745" cy="12053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chemeClr val="bg1"/>
                </a:solidFill>
              </a:rPr>
              <a:t>Simply Hold your Crypto coins in </a:t>
            </a:r>
            <a:r>
              <a:rPr lang="en-US" sz="3200" b="1" dirty="0" err="1" smtClean="0">
                <a:solidFill>
                  <a:schemeClr val="accent4"/>
                </a:solidFill>
              </a:rPr>
              <a:t>Bitcreek</a:t>
            </a:r>
            <a:r>
              <a:rPr lang="en-US" sz="3200" b="1" dirty="0" smtClean="0">
                <a:solidFill>
                  <a:schemeClr val="accent4"/>
                </a:solidFill>
              </a:rPr>
              <a:t> app </a:t>
            </a:r>
            <a:r>
              <a:rPr lang="en-US" sz="3200" b="1" dirty="0" smtClean="0">
                <a:solidFill>
                  <a:schemeClr val="bg1"/>
                </a:solidFill>
              </a:rPr>
              <a:t>&amp; generate </a:t>
            </a:r>
            <a:r>
              <a:rPr lang="en-US" sz="3200" b="1" dirty="0" err="1" smtClean="0">
                <a:solidFill>
                  <a:schemeClr val="bg1"/>
                </a:solidFill>
              </a:rPr>
              <a:t>upto</a:t>
            </a:r>
            <a:endParaRPr lang="en-US" sz="3200" b="1" dirty="0" smtClean="0">
              <a:solidFill>
                <a:schemeClr val="bg1"/>
              </a:solidFill>
            </a:endParaRPr>
          </a:p>
          <a:p>
            <a:pPr algn="ctr"/>
            <a:r>
              <a:rPr lang="en-US" sz="3200" b="1" dirty="0" smtClean="0">
                <a:solidFill>
                  <a:schemeClr val="bg1"/>
                </a:solidFill>
              </a:rPr>
              <a:t>1% daily Return.</a:t>
            </a:r>
            <a:endParaRPr lang="en-US" sz="3200" dirty="0">
              <a:solidFill>
                <a:schemeClr val="bg1"/>
              </a:solidFill>
            </a:endParaRPr>
          </a:p>
        </p:txBody>
      </p:sp>
      <p:sp>
        <p:nvSpPr>
          <p:cNvPr id="7" name="Title 1"/>
          <p:cNvSpPr txBox="1">
            <a:spLocks/>
          </p:cNvSpPr>
          <p:nvPr/>
        </p:nvSpPr>
        <p:spPr>
          <a:xfrm>
            <a:off x="3325092" y="6483927"/>
            <a:ext cx="4724400" cy="374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b="1" dirty="0" smtClean="0">
                <a:solidFill>
                  <a:schemeClr val="bg1"/>
                </a:solidFill>
              </a:rPr>
              <a:t>***Note:  Percentage may fluctuate depending on market conditions.</a:t>
            </a:r>
          </a:p>
        </p:txBody>
      </p:sp>
    </p:spTree>
    <p:extLst>
      <p:ext uri="{BB962C8B-B14F-4D97-AF65-F5344CB8AC3E}">
        <p14:creationId xmlns="" xmlns:p14="http://schemas.microsoft.com/office/powerpoint/2010/main" val="62331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1"/>
            <a:ext cx="12192000" cy="6858000"/>
          </a:xfrm>
        </p:spPr>
      </p:pic>
      <p:sp>
        <p:nvSpPr>
          <p:cNvPr id="7" name="Title 1"/>
          <p:cNvSpPr txBox="1">
            <a:spLocks/>
          </p:cNvSpPr>
          <p:nvPr/>
        </p:nvSpPr>
        <p:spPr>
          <a:xfrm>
            <a:off x="838200" y="309707"/>
            <a:ext cx="10515600" cy="10618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Referral Rewards:</a:t>
            </a:r>
            <a:endParaRPr lang="en-US" sz="6000" b="1" dirty="0">
              <a:solidFill>
                <a:schemeClr val="accent4"/>
              </a:solidFill>
            </a:endParaRPr>
          </a:p>
        </p:txBody>
      </p:sp>
      <p:sp>
        <p:nvSpPr>
          <p:cNvPr id="8" name="Subtitle 2"/>
          <p:cNvSpPr txBox="1">
            <a:spLocks/>
          </p:cNvSpPr>
          <p:nvPr/>
        </p:nvSpPr>
        <p:spPr>
          <a:xfrm>
            <a:off x="1511740" y="1086163"/>
            <a:ext cx="9144000"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100% Matching bonus </a:t>
            </a:r>
            <a:r>
              <a:rPr lang="en-US" sz="2400" dirty="0" err="1" smtClean="0">
                <a:solidFill>
                  <a:schemeClr val="bg1"/>
                </a:solidFill>
              </a:rPr>
              <a:t>upto</a:t>
            </a:r>
            <a:r>
              <a:rPr lang="en-US" sz="2400" dirty="0" smtClean="0">
                <a:solidFill>
                  <a:schemeClr val="bg1"/>
                </a:solidFill>
              </a:rPr>
              <a:t> 30 Levels Deep.</a:t>
            </a:r>
            <a:endParaRPr lang="en-US" sz="2400" dirty="0">
              <a:solidFill>
                <a:schemeClr val="bg1"/>
              </a:solidFill>
            </a:endParaRPr>
          </a:p>
        </p:txBody>
      </p:sp>
      <p:sp>
        <p:nvSpPr>
          <p:cNvPr id="9" name="Subtitle 2"/>
          <p:cNvSpPr txBox="1">
            <a:spLocks/>
          </p:cNvSpPr>
          <p:nvPr/>
        </p:nvSpPr>
        <p:spPr>
          <a:xfrm>
            <a:off x="1214664" y="5865982"/>
            <a:ext cx="9738151" cy="8811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600" dirty="0" smtClean="0">
                <a:solidFill>
                  <a:schemeClr val="bg1"/>
                </a:solidFill>
              </a:rPr>
              <a:t>All commissions are being paid based on earnings of your partners. This type of commission </a:t>
            </a:r>
          </a:p>
          <a:p>
            <a:pPr marL="0" indent="0" algn="ctr">
              <a:lnSpc>
                <a:spcPct val="50000"/>
              </a:lnSpc>
              <a:buNone/>
            </a:pPr>
            <a:r>
              <a:rPr lang="en-US" sz="1600" dirty="0" smtClean="0">
                <a:solidFill>
                  <a:schemeClr val="bg1"/>
                </a:solidFill>
              </a:rPr>
              <a:t>is often called matching bonus. With every new active direct partner, a new level in your structure will be unlocked.</a:t>
            </a:r>
            <a:endParaRPr lang="en-US" sz="1600" dirty="0">
              <a:solidFill>
                <a:schemeClr val="bg1"/>
              </a:solidFill>
            </a:endParaRPr>
          </a:p>
        </p:txBody>
      </p:sp>
    </p:spTree>
    <p:extLst>
      <p:ext uri="{BB962C8B-B14F-4D97-AF65-F5344CB8AC3E}">
        <p14:creationId xmlns="" xmlns:p14="http://schemas.microsoft.com/office/powerpoint/2010/main" val="351629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83128"/>
            <a:ext cx="12192000" cy="6858000"/>
          </a:xfrm>
        </p:spPr>
      </p:pic>
      <p:sp>
        <p:nvSpPr>
          <p:cNvPr id="5" name="Title 1"/>
          <p:cNvSpPr txBox="1">
            <a:spLocks noGrp="1"/>
          </p:cNvSpPr>
          <p:nvPr>
            <p:ph type="title"/>
          </p:nvPr>
        </p:nvSpPr>
        <p:spPr>
          <a:xfrm>
            <a:off x="991322" y="254578"/>
            <a:ext cx="10515600" cy="9507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Community Rewards:</a:t>
            </a:r>
            <a:endParaRPr lang="en-US" sz="6000" b="1" dirty="0">
              <a:solidFill>
                <a:schemeClr val="accent4"/>
              </a:solidFill>
            </a:endParaRPr>
          </a:p>
        </p:txBody>
      </p:sp>
      <p:sp>
        <p:nvSpPr>
          <p:cNvPr id="6" name="Subtitle 2"/>
          <p:cNvSpPr txBox="1">
            <a:spLocks/>
          </p:cNvSpPr>
          <p:nvPr/>
        </p:nvSpPr>
        <p:spPr>
          <a:xfrm>
            <a:off x="1400900" y="1044598"/>
            <a:ext cx="9144000"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Our team have highly experienced </a:t>
            </a:r>
            <a:r>
              <a:rPr lang="en-US" sz="2400" dirty="0" err="1" smtClean="0">
                <a:solidFill>
                  <a:schemeClr val="bg1"/>
                </a:solidFill>
              </a:rPr>
              <a:t>blockchain</a:t>
            </a:r>
            <a:r>
              <a:rPr lang="en-US" sz="2400" dirty="0" smtClean="0">
                <a:solidFill>
                  <a:schemeClr val="bg1"/>
                </a:solidFill>
              </a:rPr>
              <a:t> developers.</a:t>
            </a:r>
            <a:endParaRPr lang="en-US" sz="2400" dirty="0">
              <a:solidFill>
                <a:schemeClr val="bg1"/>
              </a:solidFill>
            </a:endParaRPr>
          </a:p>
        </p:txBody>
      </p:sp>
      <p:sp>
        <p:nvSpPr>
          <p:cNvPr id="7" name="Subtitle 2"/>
          <p:cNvSpPr txBox="1">
            <a:spLocks/>
          </p:cNvSpPr>
          <p:nvPr/>
        </p:nvSpPr>
        <p:spPr>
          <a:xfrm>
            <a:off x="1165373" y="1995366"/>
            <a:ext cx="2436809"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Tier 1: </a:t>
            </a:r>
            <a:endParaRPr lang="en-US" sz="2400" dirty="0">
              <a:solidFill>
                <a:schemeClr val="bg1"/>
              </a:solidFill>
            </a:endParaRPr>
          </a:p>
        </p:txBody>
      </p:sp>
      <p:sp>
        <p:nvSpPr>
          <p:cNvPr id="8" name="Subtitle 2"/>
          <p:cNvSpPr txBox="1">
            <a:spLocks/>
          </p:cNvSpPr>
          <p:nvPr/>
        </p:nvSpPr>
        <p:spPr>
          <a:xfrm>
            <a:off x="5030717" y="1995366"/>
            <a:ext cx="2436809"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Tier 2: </a:t>
            </a:r>
            <a:endParaRPr lang="en-US" sz="2400" dirty="0">
              <a:solidFill>
                <a:schemeClr val="bg1"/>
              </a:solidFill>
            </a:endParaRPr>
          </a:p>
        </p:txBody>
      </p:sp>
      <p:sp>
        <p:nvSpPr>
          <p:cNvPr id="11" name="Subtitle 2"/>
          <p:cNvSpPr txBox="1">
            <a:spLocks/>
          </p:cNvSpPr>
          <p:nvPr/>
        </p:nvSpPr>
        <p:spPr>
          <a:xfrm>
            <a:off x="8611358" y="1995366"/>
            <a:ext cx="2436809"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Tier 3: </a:t>
            </a:r>
            <a:endParaRPr lang="en-US" sz="2400" dirty="0">
              <a:solidFill>
                <a:schemeClr val="bg1"/>
              </a:solidFill>
            </a:endParaRPr>
          </a:p>
        </p:txBody>
      </p:sp>
      <p:sp>
        <p:nvSpPr>
          <p:cNvPr id="12" name="Subtitle 2"/>
          <p:cNvSpPr txBox="1">
            <a:spLocks/>
          </p:cNvSpPr>
          <p:nvPr/>
        </p:nvSpPr>
        <p:spPr>
          <a:xfrm>
            <a:off x="1165372" y="3743636"/>
            <a:ext cx="2436809" cy="643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400" dirty="0" smtClean="0">
                <a:solidFill>
                  <a:schemeClr val="bg1"/>
                </a:solidFill>
              </a:rPr>
              <a:t>When your team </a:t>
            </a:r>
          </a:p>
          <a:p>
            <a:pPr marL="0" indent="0" algn="ctr">
              <a:lnSpc>
                <a:spcPct val="50000"/>
              </a:lnSpc>
              <a:buNone/>
            </a:pPr>
            <a:r>
              <a:rPr lang="en-US" sz="1400" dirty="0" smtClean="0">
                <a:solidFill>
                  <a:schemeClr val="bg1"/>
                </a:solidFill>
              </a:rPr>
              <a:t>volume Reach </a:t>
            </a:r>
            <a:endParaRPr lang="en-US" sz="1400" dirty="0">
              <a:solidFill>
                <a:schemeClr val="bg1"/>
              </a:solidFill>
            </a:endParaRPr>
          </a:p>
        </p:txBody>
      </p:sp>
      <p:sp>
        <p:nvSpPr>
          <p:cNvPr id="13" name="Subtitle 2"/>
          <p:cNvSpPr txBox="1">
            <a:spLocks/>
          </p:cNvSpPr>
          <p:nvPr/>
        </p:nvSpPr>
        <p:spPr>
          <a:xfrm>
            <a:off x="1165372" y="4387563"/>
            <a:ext cx="2436809" cy="6439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4400" dirty="0" smtClean="0">
                <a:solidFill>
                  <a:schemeClr val="bg1"/>
                </a:solidFill>
              </a:rPr>
              <a:t>100,000$</a:t>
            </a:r>
            <a:endParaRPr lang="en-US" sz="4400" dirty="0">
              <a:solidFill>
                <a:schemeClr val="bg1"/>
              </a:solidFill>
            </a:endParaRPr>
          </a:p>
        </p:txBody>
      </p:sp>
      <p:sp>
        <p:nvSpPr>
          <p:cNvPr id="14" name="Subtitle 2"/>
          <p:cNvSpPr txBox="1">
            <a:spLocks/>
          </p:cNvSpPr>
          <p:nvPr/>
        </p:nvSpPr>
        <p:spPr>
          <a:xfrm>
            <a:off x="5030716" y="3743636"/>
            <a:ext cx="2436809" cy="842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400" dirty="0" smtClean="0">
                <a:solidFill>
                  <a:schemeClr val="bg1"/>
                </a:solidFill>
              </a:rPr>
              <a:t>When you get 3 Tier </a:t>
            </a:r>
          </a:p>
          <a:p>
            <a:pPr marL="0" indent="0" algn="ctr">
              <a:lnSpc>
                <a:spcPct val="50000"/>
              </a:lnSpc>
              <a:buNone/>
            </a:pPr>
            <a:r>
              <a:rPr lang="en-US" sz="1400" dirty="0" smtClean="0">
                <a:solidFill>
                  <a:schemeClr val="bg1"/>
                </a:solidFill>
              </a:rPr>
              <a:t>1 under you </a:t>
            </a:r>
          </a:p>
          <a:p>
            <a:pPr marL="0" indent="0" algn="ctr">
              <a:lnSpc>
                <a:spcPct val="50000"/>
              </a:lnSpc>
              <a:buNone/>
            </a:pPr>
            <a:r>
              <a:rPr lang="en-US" sz="1400" dirty="0" smtClean="0">
                <a:solidFill>
                  <a:schemeClr val="bg1"/>
                </a:solidFill>
              </a:rPr>
              <a:t>in 3 Different Legs</a:t>
            </a:r>
            <a:endParaRPr lang="en-US" sz="1400" dirty="0">
              <a:solidFill>
                <a:schemeClr val="bg1"/>
              </a:solidFill>
            </a:endParaRPr>
          </a:p>
        </p:txBody>
      </p:sp>
      <p:sp>
        <p:nvSpPr>
          <p:cNvPr id="16" name="Subtitle 2"/>
          <p:cNvSpPr txBox="1">
            <a:spLocks/>
          </p:cNvSpPr>
          <p:nvPr/>
        </p:nvSpPr>
        <p:spPr>
          <a:xfrm>
            <a:off x="8611357" y="3743636"/>
            <a:ext cx="2436809" cy="8422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400" dirty="0" smtClean="0">
                <a:solidFill>
                  <a:schemeClr val="bg1"/>
                </a:solidFill>
              </a:rPr>
              <a:t>When you get 3 Tier </a:t>
            </a:r>
          </a:p>
          <a:p>
            <a:pPr marL="0" indent="0" algn="ctr">
              <a:lnSpc>
                <a:spcPct val="50000"/>
              </a:lnSpc>
              <a:buNone/>
            </a:pPr>
            <a:r>
              <a:rPr lang="en-US" sz="1400" dirty="0" smtClean="0">
                <a:solidFill>
                  <a:schemeClr val="bg1"/>
                </a:solidFill>
              </a:rPr>
              <a:t>2 under you </a:t>
            </a:r>
          </a:p>
          <a:p>
            <a:pPr marL="0" indent="0" algn="ctr">
              <a:lnSpc>
                <a:spcPct val="50000"/>
              </a:lnSpc>
              <a:buNone/>
            </a:pPr>
            <a:r>
              <a:rPr lang="en-US" sz="1400" dirty="0" smtClean="0">
                <a:solidFill>
                  <a:schemeClr val="bg1"/>
                </a:solidFill>
              </a:rPr>
              <a:t>in 3 Different Legs</a:t>
            </a:r>
            <a:endParaRPr lang="en-US" sz="1400" dirty="0">
              <a:solidFill>
                <a:schemeClr val="bg1"/>
              </a:solidFill>
            </a:endParaRPr>
          </a:p>
        </p:txBody>
      </p:sp>
    </p:spTree>
    <p:extLst>
      <p:ext uri="{BB962C8B-B14F-4D97-AF65-F5344CB8AC3E}">
        <p14:creationId xmlns="" xmlns:p14="http://schemas.microsoft.com/office/powerpoint/2010/main" val="42407247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790905" y="1652780"/>
            <a:ext cx="10515600" cy="1325563"/>
          </a:xfrm>
        </p:spPr>
        <p:txBody>
          <a:bodyPr>
            <a:normAutofit/>
          </a:bodyPr>
          <a:lstStyle/>
          <a:p>
            <a:pPr algn="ctr"/>
            <a:r>
              <a:rPr lang="en-US" sz="2000" dirty="0" smtClean="0">
                <a:solidFill>
                  <a:schemeClr val="bg1"/>
                </a:solidFill>
              </a:rPr>
              <a:t>We are also Launching a Country Representative program in October. </a:t>
            </a:r>
            <a:br>
              <a:rPr lang="en-US" sz="2000" dirty="0" smtClean="0">
                <a:solidFill>
                  <a:schemeClr val="bg1"/>
                </a:solidFill>
              </a:rPr>
            </a:br>
            <a:r>
              <a:rPr lang="en-US" sz="2000" dirty="0" smtClean="0">
                <a:solidFill>
                  <a:schemeClr val="bg1"/>
                </a:solidFill>
              </a:rPr>
              <a:t>It  will unlock additional 10% </a:t>
            </a:r>
            <a:r>
              <a:rPr lang="en-US" sz="2000" dirty="0" err="1" smtClean="0">
                <a:solidFill>
                  <a:schemeClr val="bg1"/>
                </a:solidFill>
              </a:rPr>
              <a:t>upto</a:t>
            </a:r>
            <a:r>
              <a:rPr lang="en-US" sz="2000" dirty="0" smtClean="0">
                <a:solidFill>
                  <a:schemeClr val="bg1"/>
                </a:solidFill>
              </a:rPr>
              <a:t> 30 Levels deep. This plan is only for first 1000 people who will receive Tier 3.</a:t>
            </a:r>
            <a:endParaRPr lang="en-US" sz="2000" dirty="0">
              <a:solidFill>
                <a:schemeClr val="bg1"/>
              </a:solidFill>
            </a:endParaRPr>
          </a:p>
        </p:txBody>
      </p:sp>
      <p:sp>
        <p:nvSpPr>
          <p:cNvPr id="5" name="Title 1"/>
          <p:cNvSpPr txBox="1">
            <a:spLocks/>
          </p:cNvSpPr>
          <p:nvPr/>
        </p:nvSpPr>
        <p:spPr>
          <a:xfrm>
            <a:off x="838200" y="558022"/>
            <a:ext cx="10515600" cy="9507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b="1" dirty="0" smtClean="0">
                <a:solidFill>
                  <a:schemeClr val="accent4"/>
                </a:solidFill>
              </a:rPr>
              <a:t>Country Representative:</a:t>
            </a:r>
            <a:endParaRPr lang="en-US" sz="6000" b="1" dirty="0">
              <a:solidFill>
                <a:schemeClr val="accent4"/>
              </a:solidFill>
            </a:endParaRPr>
          </a:p>
        </p:txBody>
      </p:sp>
      <p:sp>
        <p:nvSpPr>
          <p:cNvPr id="6" name="Subtitle 2"/>
          <p:cNvSpPr txBox="1">
            <a:spLocks/>
          </p:cNvSpPr>
          <p:nvPr/>
        </p:nvSpPr>
        <p:spPr>
          <a:xfrm>
            <a:off x="166255" y="3740880"/>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smtClean="0">
                <a:solidFill>
                  <a:schemeClr val="bg1"/>
                </a:solidFill>
              </a:rPr>
              <a:t>Level</a:t>
            </a:r>
            <a:endParaRPr lang="en-US" sz="1800" dirty="0">
              <a:solidFill>
                <a:schemeClr val="bg1"/>
              </a:solidFill>
            </a:endParaRPr>
          </a:p>
        </p:txBody>
      </p:sp>
      <p:sp>
        <p:nvSpPr>
          <p:cNvPr id="9" name="Subtitle 2"/>
          <p:cNvSpPr txBox="1">
            <a:spLocks/>
          </p:cNvSpPr>
          <p:nvPr/>
        </p:nvSpPr>
        <p:spPr>
          <a:xfrm>
            <a:off x="1807780" y="3830085"/>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
              </a:lnSpc>
              <a:buNone/>
            </a:pPr>
            <a:r>
              <a:rPr lang="en-US" sz="1800" dirty="0" smtClean="0">
                <a:solidFill>
                  <a:schemeClr val="bg1"/>
                </a:solidFill>
              </a:rPr>
              <a:t>Qualification</a:t>
            </a:r>
          </a:p>
          <a:p>
            <a:pPr marL="0" indent="0" algn="ctr">
              <a:lnSpc>
                <a:spcPct val="20000"/>
              </a:lnSpc>
              <a:buNone/>
            </a:pPr>
            <a:r>
              <a:rPr lang="en-US" sz="1600" dirty="0" smtClean="0">
                <a:solidFill>
                  <a:schemeClr val="bg1"/>
                </a:solidFill>
              </a:rPr>
              <a:t>Direct referrals</a:t>
            </a:r>
            <a:endParaRPr lang="en-US" sz="1600" dirty="0">
              <a:solidFill>
                <a:schemeClr val="bg1"/>
              </a:solidFill>
            </a:endParaRPr>
          </a:p>
        </p:txBody>
      </p:sp>
      <p:sp>
        <p:nvSpPr>
          <p:cNvPr id="10" name="Subtitle 2"/>
          <p:cNvSpPr txBox="1">
            <a:spLocks/>
          </p:cNvSpPr>
          <p:nvPr/>
        </p:nvSpPr>
        <p:spPr>
          <a:xfrm>
            <a:off x="3381467" y="3851669"/>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20000"/>
              </a:lnSpc>
              <a:buNone/>
            </a:pPr>
            <a:r>
              <a:rPr lang="en-US" sz="1800" dirty="0" smtClean="0">
                <a:solidFill>
                  <a:schemeClr val="bg1"/>
                </a:solidFill>
              </a:rPr>
              <a:t>Matching </a:t>
            </a:r>
          </a:p>
          <a:p>
            <a:pPr marL="0" indent="0" algn="ctr">
              <a:lnSpc>
                <a:spcPct val="20000"/>
              </a:lnSpc>
              <a:buNone/>
            </a:pPr>
            <a:r>
              <a:rPr lang="en-US" sz="1800" dirty="0" smtClean="0">
                <a:solidFill>
                  <a:schemeClr val="bg1"/>
                </a:solidFill>
              </a:rPr>
              <a:t>Bonus</a:t>
            </a:r>
            <a:endParaRPr lang="en-US" sz="1800" dirty="0">
              <a:solidFill>
                <a:schemeClr val="bg1"/>
              </a:solidFill>
            </a:endParaRPr>
          </a:p>
        </p:txBody>
      </p:sp>
      <p:sp>
        <p:nvSpPr>
          <p:cNvPr id="11" name="Subtitle 2"/>
          <p:cNvSpPr txBox="1">
            <a:spLocks/>
          </p:cNvSpPr>
          <p:nvPr/>
        </p:nvSpPr>
        <p:spPr>
          <a:xfrm>
            <a:off x="470259" y="4406417"/>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01</a:t>
            </a:r>
            <a:endParaRPr lang="en-US" sz="2400" dirty="0">
              <a:solidFill>
                <a:schemeClr val="bg1"/>
              </a:solidFill>
            </a:endParaRPr>
          </a:p>
        </p:txBody>
      </p:sp>
      <p:sp>
        <p:nvSpPr>
          <p:cNvPr id="17" name="Subtitle 2"/>
          <p:cNvSpPr txBox="1">
            <a:spLocks/>
          </p:cNvSpPr>
          <p:nvPr/>
        </p:nvSpPr>
        <p:spPr>
          <a:xfrm>
            <a:off x="5010410" y="3796300"/>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smtClean="0">
                <a:solidFill>
                  <a:schemeClr val="bg1"/>
                </a:solidFill>
              </a:rPr>
              <a:t>T 1</a:t>
            </a:r>
            <a:endParaRPr lang="en-US" sz="1800" dirty="0">
              <a:solidFill>
                <a:schemeClr val="bg1"/>
              </a:solidFill>
            </a:endParaRPr>
          </a:p>
        </p:txBody>
      </p:sp>
      <p:sp>
        <p:nvSpPr>
          <p:cNvPr id="18" name="Subtitle 2"/>
          <p:cNvSpPr txBox="1">
            <a:spLocks/>
          </p:cNvSpPr>
          <p:nvPr/>
        </p:nvSpPr>
        <p:spPr>
          <a:xfrm>
            <a:off x="8276414" y="3790333"/>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smtClean="0">
                <a:solidFill>
                  <a:schemeClr val="bg1"/>
                </a:solidFill>
              </a:rPr>
              <a:t>T 3</a:t>
            </a:r>
            <a:endParaRPr lang="en-US" sz="1800" dirty="0">
              <a:solidFill>
                <a:schemeClr val="bg1"/>
              </a:solidFill>
            </a:endParaRPr>
          </a:p>
        </p:txBody>
      </p:sp>
      <p:sp>
        <p:nvSpPr>
          <p:cNvPr id="19" name="Subtitle 2"/>
          <p:cNvSpPr txBox="1">
            <a:spLocks/>
          </p:cNvSpPr>
          <p:nvPr/>
        </p:nvSpPr>
        <p:spPr>
          <a:xfrm>
            <a:off x="9822391" y="3796300"/>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smtClean="0">
                <a:solidFill>
                  <a:schemeClr val="bg1"/>
                </a:solidFill>
              </a:rPr>
              <a:t>Country Rep</a:t>
            </a:r>
            <a:endParaRPr lang="en-US" sz="1800" dirty="0">
              <a:solidFill>
                <a:schemeClr val="bg1"/>
              </a:solidFill>
            </a:endParaRPr>
          </a:p>
        </p:txBody>
      </p:sp>
      <p:sp>
        <p:nvSpPr>
          <p:cNvPr id="20" name="Subtitle 2"/>
          <p:cNvSpPr txBox="1">
            <a:spLocks/>
          </p:cNvSpPr>
          <p:nvPr/>
        </p:nvSpPr>
        <p:spPr>
          <a:xfrm>
            <a:off x="470259" y="4946226"/>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02</a:t>
            </a:r>
            <a:endParaRPr lang="en-US" sz="2400" dirty="0">
              <a:solidFill>
                <a:schemeClr val="bg1"/>
              </a:solidFill>
            </a:endParaRPr>
          </a:p>
        </p:txBody>
      </p:sp>
      <p:sp>
        <p:nvSpPr>
          <p:cNvPr id="21" name="Subtitle 2"/>
          <p:cNvSpPr txBox="1">
            <a:spLocks/>
          </p:cNvSpPr>
          <p:nvPr/>
        </p:nvSpPr>
        <p:spPr>
          <a:xfrm>
            <a:off x="470259" y="548603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01-30</a:t>
            </a:r>
            <a:endParaRPr lang="en-US" sz="2400" dirty="0">
              <a:solidFill>
                <a:schemeClr val="bg1"/>
              </a:solidFill>
            </a:endParaRPr>
          </a:p>
        </p:txBody>
      </p:sp>
      <p:sp>
        <p:nvSpPr>
          <p:cNvPr id="22" name="Subtitle 2"/>
          <p:cNvSpPr txBox="1">
            <a:spLocks/>
          </p:cNvSpPr>
          <p:nvPr/>
        </p:nvSpPr>
        <p:spPr>
          <a:xfrm>
            <a:off x="2111784" y="548603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03-16</a:t>
            </a:r>
            <a:endParaRPr lang="en-US" sz="2400" dirty="0">
              <a:solidFill>
                <a:schemeClr val="bg1"/>
              </a:solidFill>
            </a:endParaRPr>
          </a:p>
        </p:txBody>
      </p:sp>
      <p:sp>
        <p:nvSpPr>
          <p:cNvPr id="25" name="Subtitle 2"/>
          <p:cNvSpPr txBox="1">
            <a:spLocks/>
          </p:cNvSpPr>
          <p:nvPr/>
        </p:nvSpPr>
        <p:spPr>
          <a:xfrm>
            <a:off x="3736746" y="548536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10%</a:t>
            </a:r>
            <a:endParaRPr lang="en-US" sz="2400" dirty="0">
              <a:solidFill>
                <a:schemeClr val="bg1"/>
              </a:solidFill>
            </a:endParaRPr>
          </a:p>
        </p:txBody>
      </p:sp>
      <p:sp>
        <p:nvSpPr>
          <p:cNvPr id="26" name="Subtitle 2"/>
          <p:cNvSpPr txBox="1">
            <a:spLocks/>
          </p:cNvSpPr>
          <p:nvPr/>
        </p:nvSpPr>
        <p:spPr>
          <a:xfrm>
            <a:off x="5361709" y="548603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10%</a:t>
            </a:r>
            <a:endParaRPr lang="en-US" sz="2400" dirty="0">
              <a:solidFill>
                <a:schemeClr val="bg1"/>
              </a:solidFill>
            </a:endParaRPr>
          </a:p>
        </p:txBody>
      </p:sp>
      <p:sp>
        <p:nvSpPr>
          <p:cNvPr id="27" name="Subtitle 2"/>
          <p:cNvSpPr txBox="1">
            <a:spLocks/>
          </p:cNvSpPr>
          <p:nvPr/>
        </p:nvSpPr>
        <p:spPr>
          <a:xfrm>
            <a:off x="6935395" y="548603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20%</a:t>
            </a:r>
            <a:endParaRPr lang="en-US" sz="2400" dirty="0">
              <a:solidFill>
                <a:schemeClr val="bg1"/>
              </a:solidFill>
            </a:endParaRPr>
          </a:p>
        </p:txBody>
      </p:sp>
      <p:sp>
        <p:nvSpPr>
          <p:cNvPr id="28" name="Subtitle 2"/>
          <p:cNvSpPr txBox="1">
            <a:spLocks/>
          </p:cNvSpPr>
          <p:nvPr/>
        </p:nvSpPr>
        <p:spPr>
          <a:xfrm>
            <a:off x="8509081" y="548536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30%</a:t>
            </a:r>
            <a:endParaRPr lang="en-US" sz="2400" dirty="0">
              <a:solidFill>
                <a:schemeClr val="bg1"/>
              </a:solidFill>
            </a:endParaRPr>
          </a:p>
        </p:txBody>
      </p:sp>
      <p:sp>
        <p:nvSpPr>
          <p:cNvPr id="29" name="Subtitle 2"/>
          <p:cNvSpPr txBox="1">
            <a:spLocks/>
          </p:cNvSpPr>
          <p:nvPr/>
        </p:nvSpPr>
        <p:spPr>
          <a:xfrm>
            <a:off x="10150606" y="548536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40%</a:t>
            </a:r>
            <a:endParaRPr lang="en-US" sz="2400" dirty="0">
              <a:solidFill>
                <a:schemeClr val="bg1"/>
              </a:solidFill>
            </a:endParaRPr>
          </a:p>
        </p:txBody>
      </p:sp>
      <p:sp>
        <p:nvSpPr>
          <p:cNvPr id="30" name="Subtitle 2"/>
          <p:cNvSpPr txBox="1">
            <a:spLocks/>
          </p:cNvSpPr>
          <p:nvPr/>
        </p:nvSpPr>
        <p:spPr>
          <a:xfrm>
            <a:off x="2111784" y="4426862"/>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01</a:t>
            </a:r>
            <a:endParaRPr lang="en-US" sz="2400" dirty="0">
              <a:solidFill>
                <a:schemeClr val="bg1"/>
              </a:solidFill>
            </a:endParaRPr>
          </a:p>
        </p:txBody>
      </p:sp>
      <p:sp>
        <p:nvSpPr>
          <p:cNvPr id="31" name="Subtitle 2"/>
          <p:cNvSpPr txBox="1">
            <a:spLocks/>
          </p:cNvSpPr>
          <p:nvPr/>
        </p:nvSpPr>
        <p:spPr>
          <a:xfrm>
            <a:off x="5361709" y="4426862"/>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10%</a:t>
            </a:r>
            <a:endParaRPr lang="en-US" sz="2400" dirty="0">
              <a:solidFill>
                <a:schemeClr val="bg1"/>
              </a:solidFill>
            </a:endParaRPr>
          </a:p>
        </p:txBody>
      </p:sp>
      <p:sp>
        <p:nvSpPr>
          <p:cNvPr id="32" name="Subtitle 2"/>
          <p:cNvSpPr txBox="1">
            <a:spLocks/>
          </p:cNvSpPr>
          <p:nvPr/>
        </p:nvSpPr>
        <p:spPr>
          <a:xfrm>
            <a:off x="3736746" y="443960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100%</a:t>
            </a:r>
            <a:endParaRPr lang="en-US" sz="2400" dirty="0">
              <a:solidFill>
                <a:schemeClr val="bg1"/>
              </a:solidFill>
            </a:endParaRPr>
          </a:p>
        </p:txBody>
      </p:sp>
      <p:sp>
        <p:nvSpPr>
          <p:cNvPr id="35" name="Subtitle 2"/>
          <p:cNvSpPr txBox="1">
            <a:spLocks/>
          </p:cNvSpPr>
          <p:nvPr/>
        </p:nvSpPr>
        <p:spPr>
          <a:xfrm>
            <a:off x="6935395" y="443960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20%</a:t>
            </a:r>
            <a:endParaRPr lang="en-US" sz="2400" dirty="0">
              <a:solidFill>
                <a:schemeClr val="bg1"/>
              </a:solidFill>
            </a:endParaRPr>
          </a:p>
        </p:txBody>
      </p:sp>
      <p:sp>
        <p:nvSpPr>
          <p:cNvPr id="36" name="Subtitle 2"/>
          <p:cNvSpPr txBox="1">
            <a:spLocks/>
          </p:cNvSpPr>
          <p:nvPr/>
        </p:nvSpPr>
        <p:spPr>
          <a:xfrm>
            <a:off x="8509081" y="443960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30%</a:t>
            </a:r>
            <a:endParaRPr lang="en-US" sz="2400" dirty="0">
              <a:solidFill>
                <a:schemeClr val="bg1"/>
              </a:solidFill>
            </a:endParaRPr>
          </a:p>
        </p:txBody>
      </p:sp>
      <p:sp>
        <p:nvSpPr>
          <p:cNvPr id="37" name="Subtitle 2"/>
          <p:cNvSpPr txBox="1">
            <a:spLocks/>
          </p:cNvSpPr>
          <p:nvPr/>
        </p:nvSpPr>
        <p:spPr>
          <a:xfrm>
            <a:off x="10150606" y="4385635"/>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40%</a:t>
            </a:r>
            <a:endParaRPr lang="en-US" sz="2400" dirty="0">
              <a:solidFill>
                <a:schemeClr val="bg1"/>
              </a:solidFill>
            </a:endParaRPr>
          </a:p>
        </p:txBody>
      </p:sp>
      <p:sp>
        <p:nvSpPr>
          <p:cNvPr id="38" name="Subtitle 2"/>
          <p:cNvSpPr txBox="1">
            <a:spLocks/>
          </p:cNvSpPr>
          <p:nvPr/>
        </p:nvSpPr>
        <p:spPr>
          <a:xfrm>
            <a:off x="2111784" y="494646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02</a:t>
            </a:r>
            <a:endParaRPr lang="en-US" sz="2400" dirty="0">
              <a:solidFill>
                <a:schemeClr val="bg1"/>
              </a:solidFill>
            </a:endParaRPr>
          </a:p>
        </p:txBody>
      </p:sp>
      <p:sp>
        <p:nvSpPr>
          <p:cNvPr id="39" name="Subtitle 2"/>
          <p:cNvSpPr txBox="1">
            <a:spLocks/>
          </p:cNvSpPr>
          <p:nvPr/>
        </p:nvSpPr>
        <p:spPr>
          <a:xfrm>
            <a:off x="3736746" y="4946226"/>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75%</a:t>
            </a:r>
            <a:endParaRPr lang="en-US" sz="2400" dirty="0">
              <a:solidFill>
                <a:schemeClr val="bg1"/>
              </a:solidFill>
            </a:endParaRPr>
          </a:p>
        </p:txBody>
      </p:sp>
      <p:sp>
        <p:nvSpPr>
          <p:cNvPr id="40" name="Subtitle 2"/>
          <p:cNvSpPr txBox="1">
            <a:spLocks/>
          </p:cNvSpPr>
          <p:nvPr/>
        </p:nvSpPr>
        <p:spPr>
          <a:xfrm>
            <a:off x="5335194" y="4946226"/>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10%</a:t>
            </a:r>
          </a:p>
          <a:p>
            <a:pPr marL="0" indent="0" algn="ctr">
              <a:buNone/>
            </a:pPr>
            <a:endParaRPr lang="en-US" sz="2400" dirty="0" smtClean="0">
              <a:solidFill>
                <a:schemeClr val="bg1"/>
              </a:solidFill>
            </a:endParaRPr>
          </a:p>
          <a:p>
            <a:pPr marL="0" indent="0" algn="ctr">
              <a:buNone/>
            </a:pPr>
            <a:endParaRPr lang="en-US" sz="2400" dirty="0">
              <a:solidFill>
                <a:schemeClr val="bg1"/>
              </a:solidFill>
            </a:endParaRPr>
          </a:p>
        </p:txBody>
      </p:sp>
      <p:sp>
        <p:nvSpPr>
          <p:cNvPr id="41" name="Subtitle 2"/>
          <p:cNvSpPr txBox="1">
            <a:spLocks/>
          </p:cNvSpPr>
          <p:nvPr/>
        </p:nvSpPr>
        <p:spPr>
          <a:xfrm>
            <a:off x="6935395" y="496282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20%</a:t>
            </a:r>
            <a:endParaRPr lang="en-US" sz="2400" dirty="0">
              <a:solidFill>
                <a:schemeClr val="bg1"/>
              </a:solidFill>
            </a:endParaRPr>
          </a:p>
        </p:txBody>
      </p:sp>
      <p:sp>
        <p:nvSpPr>
          <p:cNvPr id="42" name="Subtitle 2"/>
          <p:cNvSpPr txBox="1">
            <a:spLocks/>
          </p:cNvSpPr>
          <p:nvPr/>
        </p:nvSpPr>
        <p:spPr>
          <a:xfrm>
            <a:off x="8533843" y="4946226"/>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30%</a:t>
            </a:r>
            <a:endParaRPr lang="en-US" sz="2400" dirty="0">
              <a:solidFill>
                <a:schemeClr val="bg1"/>
              </a:solidFill>
            </a:endParaRPr>
          </a:p>
        </p:txBody>
      </p:sp>
      <p:sp>
        <p:nvSpPr>
          <p:cNvPr id="43" name="Subtitle 2"/>
          <p:cNvSpPr txBox="1">
            <a:spLocks/>
          </p:cNvSpPr>
          <p:nvPr/>
        </p:nvSpPr>
        <p:spPr>
          <a:xfrm>
            <a:off x="10158805" y="4962820"/>
            <a:ext cx="1468582"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smtClean="0">
                <a:solidFill>
                  <a:schemeClr val="bg1"/>
                </a:solidFill>
              </a:rPr>
              <a:t>Extra 40%</a:t>
            </a:r>
            <a:endParaRPr lang="en-US" sz="2400" dirty="0">
              <a:solidFill>
                <a:schemeClr val="bg1"/>
              </a:solidFill>
            </a:endParaRPr>
          </a:p>
        </p:txBody>
      </p:sp>
      <p:sp>
        <p:nvSpPr>
          <p:cNvPr id="44" name="Subtitle 2"/>
          <p:cNvSpPr txBox="1">
            <a:spLocks/>
          </p:cNvSpPr>
          <p:nvPr/>
        </p:nvSpPr>
        <p:spPr>
          <a:xfrm>
            <a:off x="6651935" y="3796300"/>
            <a:ext cx="2076591" cy="4153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smtClean="0">
                <a:solidFill>
                  <a:schemeClr val="bg1"/>
                </a:solidFill>
              </a:rPr>
              <a:t>T 2</a:t>
            </a:r>
            <a:endParaRPr lang="en-US" sz="1800" dirty="0">
              <a:solidFill>
                <a:schemeClr val="bg1"/>
              </a:solidFill>
            </a:endParaRPr>
          </a:p>
        </p:txBody>
      </p:sp>
    </p:spTree>
    <p:extLst>
      <p:ext uri="{BB962C8B-B14F-4D97-AF65-F5344CB8AC3E}">
        <p14:creationId xmlns="" xmlns:p14="http://schemas.microsoft.com/office/powerpoint/2010/main" val="39847194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TotalTime>
  <Words>536</Words>
  <Application>Microsoft Office PowerPoint</Application>
  <PresentationFormat>Custom</PresentationFormat>
  <Paragraphs>108</Paragraphs>
  <Slides>11</Slides>
  <Notes>0</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Download Our app and put your Coins to work  for your dreams</vt:lpstr>
      <vt:lpstr>Our Team</vt:lpstr>
      <vt:lpstr>Slide 3</vt:lpstr>
      <vt:lpstr>Slide 4</vt:lpstr>
      <vt:lpstr>Slide 5</vt:lpstr>
      <vt:lpstr>Example:  Holding 1000$ worth of Coin will earn you 10$ worth of BCWT Tokens  which you can exchange or hold for more gains.</vt:lpstr>
      <vt:lpstr>Slide 7</vt:lpstr>
      <vt:lpstr>Community Rewards:</vt:lpstr>
      <vt:lpstr>We are also Launching a Country Representative program in October.  It  will unlock additional 10% upto 30 Levels deep. This plan is only for first 1000 people who will receive Tier 3.</vt:lpstr>
      <vt:lpstr>Meet &amp; Greets</vt:lpstr>
      <vt:lpstr>For Attending this Launch Event…</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wel</cp:lastModifiedBy>
  <cp:revision>27</cp:revision>
  <dcterms:created xsi:type="dcterms:W3CDTF">2019-10-02T19:44:59Z</dcterms:created>
  <dcterms:modified xsi:type="dcterms:W3CDTF">2019-10-07T06:06:39Z</dcterms:modified>
</cp:coreProperties>
</file>